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5" r:id="rId3"/>
    <p:sldId id="326" r:id="rId4"/>
    <p:sldId id="294" r:id="rId5"/>
    <p:sldId id="306" r:id="rId6"/>
    <p:sldId id="323" r:id="rId7"/>
    <p:sldId id="308" r:id="rId8"/>
    <p:sldId id="311" r:id="rId9"/>
    <p:sldId id="317" r:id="rId10"/>
    <p:sldId id="316" r:id="rId11"/>
    <p:sldId id="322" r:id="rId12"/>
    <p:sldId id="327" r:id="rId13"/>
    <p:sldId id="324" r:id="rId14"/>
    <p:sldId id="325" r:id="rId15"/>
    <p:sldId id="318" r:id="rId16"/>
    <p:sldId id="319" r:id="rId17"/>
    <p:sldId id="321" r:id="rId18"/>
    <p:sldId id="265" r:id="rId19"/>
    <p:sldId id="305" r:id="rId20"/>
    <p:sldId id="320" r:id="rId21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5" autoAdjust="0"/>
    <p:restoredTop sz="94421" autoAdjust="0"/>
  </p:normalViewPr>
  <p:slideViewPr>
    <p:cSldViewPr>
      <p:cViewPr>
        <p:scale>
          <a:sx n="86" d="100"/>
          <a:sy n="86" d="100"/>
        </p:scale>
        <p:origin x="-125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aia\My%20Documents\Erasmus%20Mundus\Thesis\Filmes\Interviews\Interview_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600"/>
            </a:pPr>
            <a:r>
              <a:rPr lang="en-US" sz="1600" baseline="0" dirty="0" smtClean="0"/>
              <a:t>Landform </a:t>
            </a:r>
            <a:r>
              <a:rPr lang="en-US" sz="1600" baseline="0" dirty="0"/>
              <a:t>term </a:t>
            </a:r>
            <a:r>
              <a:rPr lang="en-US" sz="1600" baseline="0" dirty="0" smtClean="0"/>
              <a:t>distribution </a:t>
            </a:r>
            <a:r>
              <a:rPr lang="en-US" sz="1600" baseline="0" dirty="0"/>
              <a:t>between participant - video groups, as </a:t>
            </a:r>
            <a:r>
              <a:rPr lang="en-US" sz="1600" baseline="0" dirty="0" smtClean="0"/>
              <a:t>percentage </a:t>
            </a:r>
            <a:r>
              <a:rPr lang="en-US" sz="1600" dirty="0" smtClean="0"/>
              <a:t>frequency </a:t>
            </a:r>
            <a:r>
              <a:rPr lang="en-US" sz="1600" dirty="0"/>
              <a:t>of occurrence 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8.9543310614706717E-2"/>
          <c:y val="0.14175649593895281"/>
          <c:w val="0.74937628874821949"/>
          <c:h val="0.60459659006038879"/>
        </c:manualLayout>
      </c:layout>
      <c:barChart>
        <c:barDir val="col"/>
        <c:grouping val="stacked"/>
        <c:ser>
          <c:idx val="0"/>
          <c:order val="0"/>
          <c:tx>
            <c:strRef>
              <c:f>Results_graph!$B$55</c:f>
              <c:strCache>
                <c:ptCount val="1"/>
                <c:pt idx="0">
                  <c:v>Lousã participant - Lousã video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 w="6350"/>
          </c:spPr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Results_graph!$A$56:$A$73</c:f>
              <c:strCache>
                <c:ptCount val="18"/>
                <c:pt idx="0">
                  <c:v>Arriba</c:v>
                </c:pt>
                <c:pt idx="1">
                  <c:v>Lombo</c:v>
                </c:pt>
                <c:pt idx="2">
                  <c:v>Perfil da montanha</c:v>
                </c:pt>
                <c:pt idx="3">
                  <c:v>Hills</c:v>
                </c:pt>
                <c:pt idx="4">
                  <c:v>Ridge/peak</c:v>
                </c:pt>
                <c:pt idx="5">
                  <c:v>Water-related</c:v>
                </c:pt>
                <c:pt idx="6">
                  <c:v>Slopes</c:v>
                </c:pt>
                <c:pt idx="7">
                  <c:v>Rio and Ribeiro</c:v>
                </c:pt>
                <c:pt idx="8">
                  <c:v>Cordilheira</c:v>
                </c:pt>
                <c:pt idx="9">
                  <c:v>Serra</c:v>
                </c:pt>
                <c:pt idx="10">
                  <c:v>Monte</c:v>
                </c:pt>
                <c:pt idx="11">
                  <c:v>Montanha</c:v>
                </c:pt>
                <c:pt idx="12">
                  <c:v>Planicie</c:v>
                </c:pt>
                <c:pt idx="13">
                  <c:v>Vale</c:v>
                </c:pt>
                <c:pt idx="14">
                  <c:v>Low lands </c:v>
                </c:pt>
                <c:pt idx="15">
                  <c:v>Montanha variations</c:v>
                </c:pt>
                <c:pt idx="16">
                  <c:v>Monte variations</c:v>
                </c:pt>
                <c:pt idx="17">
                  <c:v>Serra variations</c:v>
                </c:pt>
              </c:strCache>
            </c:strRef>
          </c:cat>
          <c:val>
            <c:numRef>
              <c:f>Results_graph!$B$56:$B$73</c:f>
              <c:numCache>
                <c:formatCode>0</c:formatCode>
                <c:ptCount val="1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42.857142857142669</c:v>
                </c:pt>
                <c:pt idx="4">
                  <c:v>77.777777777777658</c:v>
                </c:pt>
                <c:pt idx="5">
                  <c:v>25</c:v>
                </c:pt>
                <c:pt idx="6">
                  <c:v>50</c:v>
                </c:pt>
                <c:pt idx="7">
                  <c:v>30</c:v>
                </c:pt>
                <c:pt idx="9">
                  <c:v>29.629629629629626</c:v>
                </c:pt>
                <c:pt idx="10">
                  <c:v>16.666666666666668</c:v>
                </c:pt>
                <c:pt idx="11">
                  <c:v>29.166666666666668</c:v>
                </c:pt>
                <c:pt idx="12">
                  <c:v>9.5238095238095237</c:v>
                </c:pt>
                <c:pt idx="13">
                  <c:v>23.684210526315788</c:v>
                </c:pt>
                <c:pt idx="14">
                  <c:v>16.216216216216218</c:v>
                </c:pt>
              </c:numCache>
            </c:numRef>
          </c:val>
        </c:ser>
        <c:ser>
          <c:idx val="2"/>
          <c:order val="1"/>
          <c:tx>
            <c:strRef>
              <c:f>Results_graph!$D$55</c:f>
              <c:strCache>
                <c:ptCount val="1"/>
                <c:pt idx="0">
                  <c:v>Lousã participant - Odemira video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</c:spPr>
          <c:cat>
            <c:strRef>
              <c:f>Results_graph!$A$56:$A$73</c:f>
              <c:strCache>
                <c:ptCount val="18"/>
                <c:pt idx="0">
                  <c:v>Arriba</c:v>
                </c:pt>
                <c:pt idx="1">
                  <c:v>Lombo</c:v>
                </c:pt>
                <c:pt idx="2">
                  <c:v>Perfil da montanha</c:v>
                </c:pt>
                <c:pt idx="3">
                  <c:v>Hills</c:v>
                </c:pt>
                <c:pt idx="4">
                  <c:v>Ridge/peak</c:v>
                </c:pt>
                <c:pt idx="5">
                  <c:v>Water-related</c:v>
                </c:pt>
                <c:pt idx="6">
                  <c:v>Slopes</c:v>
                </c:pt>
                <c:pt idx="7">
                  <c:v>Rio and Ribeiro</c:v>
                </c:pt>
                <c:pt idx="8">
                  <c:v>Cordilheira</c:v>
                </c:pt>
                <c:pt idx="9">
                  <c:v>Serra</c:v>
                </c:pt>
                <c:pt idx="10">
                  <c:v>Monte</c:v>
                </c:pt>
                <c:pt idx="11">
                  <c:v>Montanha</c:v>
                </c:pt>
                <c:pt idx="12">
                  <c:v>Planicie</c:v>
                </c:pt>
                <c:pt idx="13">
                  <c:v>Vale</c:v>
                </c:pt>
                <c:pt idx="14">
                  <c:v>Low lands </c:v>
                </c:pt>
                <c:pt idx="15">
                  <c:v>Montanha variations</c:v>
                </c:pt>
                <c:pt idx="16">
                  <c:v>Monte variations</c:v>
                </c:pt>
                <c:pt idx="17">
                  <c:v>Serra variations</c:v>
                </c:pt>
              </c:strCache>
            </c:strRef>
          </c:cat>
          <c:val>
            <c:numRef>
              <c:f>Results_graph!$D$56:$D$73</c:f>
              <c:numCache>
                <c:formatCode>General</c:formatCode>
                <c:ptCount val="18"/>
                <c:pt idx="3" formatCode="0">
                  <c:v>42.857142857142669</c:v>
                </c:pt>
                <c:pt idx="5" formatCode="0">
                  <c:v>50</c:v>
                </c:pt>
                <c:pt idx="6" formatCode="0">
                  <c:v>16.666666666666668</c:v>
                </c:pt>
                <c:pt idx="7" formatCode="0">
                  <c:v>20</c:v>
                </c:pt>
                <c:pt idx="8" formatCode="0">
                  <c:v>50</c:v>
                </c:pt>
                <c:pt idx="9" formatCode="0">
                  <c:v>18.51851851851853</c:v>
                </c:pt>
                <c:pt idx="10" formatCode="0">
                  <c:v>30</c:v>
                </c:pt>
                <c:pt idx="11" formatCode="0">
                  <c:v>16.666666666666668</c:v>
                </c:pt>
                <c:pt idx="12" formatCode="0">
                  <c:v>33.333333333333336</c:v>
                </c:pt>
                <c:pt idx="13" formatCode="0">
                  <c:v>18.421052631578871</c:v>
                </c:pt>
                <c:pt idx="14" formatCode="0">
                  <c:v>21.621621621621621</c:v>
                </c:pt>
                <c:pt idx="15" formatCode="0">
                  <c:v>33.333333333333336</c:v>
                </c:pt>
                <c:pt idx="16" formatCode="0">
                  <c:v>22.222222222222111</c:v>
                </c:pt>
                <c:pt idx="17" formatCode="0">
                  <c:v>20</c:v>
                </c:pt>
              </c:numCache>
            </c:numRef>
          </c:val>
        </c:ser>
        <c:ser>
          <c:idx val="1"/>
          <c:order val="2"/>
          <c:tx>
            <c:strRef>
              <c:f>Results_graph!$C$55</c:f>
              <c:strCache>
                <c:ptCount val="1"/>
                <c:pt idx="0">
                  <c:v>Odemira participant - Lousã video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Results_graph!$A$56:$A$73</c:f>
              <c:strCache>
                <c:ptCount val="18"/>
                <c:pt idx="0">
                  <c:v>Arriba</c:v>
                </c:pt>
                <c:pt idx="1">
                  <c:v>Lombo</c:v>
                </c:pt>
                <c:pt idx="2">
                  <c:v>Perfil da montanha</c:v>
                </c:pt>
                <c:pt idx="3">
                  <c:v>Hills</c:v>
                </c:pt>
                <c:pt idx="4">
                  <c:v>Ridge/peak</c:v>
                </c:pt>
                <c:pt idx="5">
                  <c:v>Water-related</c:v>
                </c:pt>
                <c:pt idx="6">
                  <c:v>Slopes</c:v>
                </c:pt>
                <c:pt idx="7">
                  <c:v>Rio and Ribeiro</c:v>
                </c:pt>
                <c:pt idx="8">
                  <c:v>Cordilheira</c:v>
                </c:pt>
                <c:pt idx="9">
                  <c:v>Serra</c:v>
                </c:pt>
                <c:pt idx="10">
                  <c:v>Monte</c:v>
                </c:pt>
                <c:pt idx="11">
                  <c:v>Montanha</c:v>
                </c:pt>
                <c:pt idx="12">
                  <c:v>Planicie</c:v>
                </c:pt>
                <c:pt idx="13">
                  <c:v>Vale</c:v>
                </c:pt>
                <c:pt idx="14">
                  <c:v>Low lands </c:v>
                </c:pt>
                <c:pt idx="15">
                  <c:v>Montanha variations</c:v>
                </c:pt>
                <c:pt idx="16">
                  <c:v>Monte variations</c:v>
                </c:pt>
                <c:pt idx="17">
                  <c:v>Serra variations</c:v>
                </c:pt>
              </c:strCache>
            </c:strRef>
          </c:cat>
          <c:val>
            <c:numRef>
              <c:f>Results_graph!$C$56:$C$73</c:f>
              <c:numCache>
                <c:formatCode>General</c:formatCode>
                <c:ptCount val="18"/>
                <c:pt idx="4" formatCode="0">
                  <c:v>22.222222222222111</c:v>
                </c:pt>
                <c:pt idx="5" formatCode="0">
                  <c:v>12.5</c:v>
                </c:pt>
                <c:pt idx="6" formatCode="0">
                  <c:v>8.3333333333333357</c:v>
                </c:pt>
                <c:pt idx="8" formatCode="0">
                  <c:v>50</c:v>
                </c:pt>
                <c:pt idx="9" formatCode="0">
                  <c:v>22.222222222222111</c:v>
                </c:pt>
                <c:pt idx="10" formatCode="0">
                  <c:v>26.666666666666668</c:v>
                </c:pt>
                <c:pt idx="11" formatCode="0">
                  <c:v>29.166666666666668</c:v>
                </c:pt>
                <c:pt idx="12" formatCode="0">
                  <c:v>14.285714285714286</c:v>
                </c:pt>
                <c:pt idx="13" formatCode="0">
                  <c:v>28.947368421052712</c:v>
                </c:pt>
                <c:pt idx="14" formatCode="0">
                  <c:v>18.91891891891893</c:v>
                </c:pt>
                <c:pt idx="15" formatCode="0">
                  <c:v>33.333333333333336</c:v>
                </c:pt>
                <c:pt idx="16" formatCode="0">
                  <c:v>22.222222222222111</c:v>
                </c:pt>
                <c:pt idx="17" formatCode="0">
                  <c:v>10</c:v>
                </c:pt>
              </c:numCache>
            </c:numRef>
          </c:val>
        </c:ser>
        <c:ser>
          <c:idx val="3"/>
          <c:order val="3"/>
          <c:tx>
            <c:strRef>
              <c:f>Results_graph!$E$55</c:f>
              <c:strCache>
                <c:ptCount val="1"/>
                <c:pt idx="0">
                  <c:v>Odemira participant- Odemira video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cat>
            <c:strRef>
              <c:f>Results_graph!$A$56:$A$73</c:f>
              <c:strCache>
                <c:ptCount val="18"/>
                <c:pt idx="0">
                  <c:v>Arriba</c:v>
                </c:pt>
                <c:pt idx="1">
                  <c:v>Lombo</c:v>
                </c:pt>
                <c:pt idx="2">
                  <c:v>Perfil da montanha</c:v>
                </c:pt>
                <c:pt idx="3">
                  <c:v>Hills</c:v>
                </c:pt>
                <c:pt idx="4">
                  <c:v>Ridge/peak</c:v>
                </c:pt>
                <c:pt idx="5">
                  <c:v>Water-related</c:v>
                </c:pt>
                <c:pt idx="6">
                  <c:v>Slopes</c:v>
                </c:pt>
                <c:pt idx="7">
                  <c:v>Rio and Ribeiro</c:v>
                </c:pt>
                <c:pt idx="8">
                  <c:v>Cordilheira</c:v>
                </c:pt>
                <c:pt idx="9">
                  <c:v>Serra</c:v>
                </c:pt>
                <c:pt idx="10">
                  <c:v>Monte</c:v>
                </c:pt>
                <c:pt idx="11">
                  <c:v>Montanha</c:v>
                </c:pt>
                <c:pt idx="12">
                  <c:v>Planicie</c:v>
                </c:pt>
                <c:pt idx="13">
                  <c:v>Vale</c:v>
                </c:pt>
                <c:pt idx="14">
                  <c:v>Low lands </c:v>
                </c:pt>
                <c:pt idx="15">
                  <c:v>Montanha variations</c:v>
                </c:pt>
                <c:pt idx="16">
                  <c:v>Monte variations</c:v>
                </c:pt>
                <c:pt idx="17">
                  <c:v>Serra variations</c:v>
                </c:pt>
              </c:strCache>
            </c:strRef>
          </c:cat>
          <c:val>
            <c:numRef>
              <c:f>Results_graph!$E$56:$E$73</c:f>
              <c:numCache>
                <c:formatCode>General</c:formatCode>
                <c:ptCount val="18"/>
                <c:pt idx="3" formatCode="0">
                  <c:v>14.285714285714286</c:v>
                </c:pt>
                <c:pt idx="5" formatCode="0">
                  <c:v>12.5</c:v>
                </c:pt>
                <c:pt idx="6" formatCode="0">
                  <c:v>25</c:v>
                </c:pt>
                <c:pt idx="7" formatCode="0">
                  <c:v>50</c:v>
                </c:pt>
                <c:pt idx="9" formatCode="0">
                  <c:v>29.629629629629626</c:v>
                </c:pt>
                <c:pt idx="10" formatCode="0">
                  <c:v>26.666666666666668</c:v>
                </c:pt>
                <c:pt idx="11" formatCode="0">
                  <c:v>25</c:v>
                </c:pt>
                <c:pt idx="12" formatCode="0">
                  <c:v>42.857142857142669</c:v>
                </c:pt>
                <c:pt idx="13" formatCode="0">
                  <c:v>28.947368421052712</c:v>
                </c:pt>
                <c:pt idx="14" formatCode="0">
                  <c:v>43.243243243243114</c:v>
                </c:pt>
                <c:pt idx="15" formatCode="0">
                  <c:v>33.333333333333336</c:v>
                </c:pt>
                <c:pt idx="16" formatCode="0">
                  <c:v>55.555555555555557</c:v>
                </c:pt>
                <c:pt idx="17" formatCode="0">
                  <c:v>70</c:v>
                </c:pt>
              </c:numCache>
            </c:numRef>
          </c:val>
        </c:ser>
        <c:dLbls>
          <c:showVal val="1"/>
        </c:dLbls>
        <c:gapWidth val="75"/>
        <c:overlap val="100"/>
        <c:axId val="67097344"/>
        <c:axId val="67099264"/>
      </c:barChart>
      <c:catAx>
        <c:axId val="670973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Aggregated </a:t>
                </a:r>
                <a:r>
                  <a:rPr lang="en-US" sz="1400" dirty="0"/>
                  <a:t>landform</a:t>
                </a:r>
                <a:r>
                  <a:rPr lang="en-US" sz="1400" baseline="0" dirty="0"/>
                  <a:t> term</a:t>
                </a:r>
                <a:r>
                  <a:rPr lang="en-US" sz="1400" dirty="0"/>
                  <a:t> categories</a:t>
                </a:r>
              </a:p>
            </c:rich>
          </c:tx>
          <c:layout/>
        </c:title>
        <c:tickLblPos val="nextTo"/>
        <c:crossAx val="67099264"/>
        <c:crosses val="autoZero"/>
        <c:auto val="1"/>
        <c:lblAlgn val="ctr"/>
        <c:lblOffset val="100"/>
      </c:catAx>
      <c:valAx>
        <c:axId val="67099264"/>
        <c:scaling>
          <c:orientation val="minMax"/>
          <c:max val="100"/>
        </c:scaling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Percentage freqency of occurrence</a:t>
                </a:r>
              </a:p>
            </c:rich>
          </c:tx>
          <c:layout/>
        </c:title>
        <c:numFmt formatCode="0" sourceLinked="1"/>
        <c:tickLblPos val="nextTo"/>
        <c:crossAx val="67097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872426020616821"/>
          <c:y val="0.24173377193635295"/>
          <c:w val="0.14127573979383373"/>
          <c:h val="0.50032240298885133"/>
        </c:manualLayout>
      </c:layout>
      <c:txPr>
        <a:bodyPr/>
        <a:lstStyle/>
        <a:p>
          <a:pPr>
            <a:defRPr sz="1200"/>
          </a:pPr>
          <a:endParaRPr lang="en-US"/>
        </a:p>
      </c:txPr>
    </c:legend>
    <c:plotVisOnly val="1"/>
  </c:chart>
  <c:spPr>
    <a:ln>
      <a:solidFill>
        <a:schemeClr val="tx1"/>
      </a:solidFill>
    </a:ln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42624-9D2E-46BD-B60B-D3430D135184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D37C5-9779-43E7-AECA-CFC7DE7EA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56BF58A-99F3-416E-A118-C4EDAE71BB5F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D38CE96-3C16-4EB5-A63B-06D89D5A4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8CE96-3C16-4EB5-A63B-06D89D5A4EF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F09E-FA72-4A31-AA0E-662DEDDA8BD3}" type="datetime1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48A4-2EA8-4E20-9C44-02FCE1834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9119-2D5B-4712-AFD5-539179003BF5}" type="datetime1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48A4-2EA8-4E20-9C44-02FCE1834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23E5-492B-4AB3-9761-BB7CE36E956D}" type="datetime1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48A4-2EA8-4E20-9C44-02FCE1834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1768-A0E6-4289-885F-2FA6924E5033}" type="datetime1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9890E-2DCF-4546-810F-D1891C699CC0}" type="slidenum">
              <a:rPr lang="en-US" smtClean="0"/>
              <a:pPr/>
              <a:t>‹#›</a:t>
            </a:fld>
            <a:r>
              <a:rPr lang="en-US" dirty="0" smtClean="0"/>
              <a:t> of 21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C17C-4337-4DA3-A179-799B7A159FD2}" type="datetime1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48A4-2EA8-4E20-9C44-02FCE1834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3935-1AB8-4E17-B993-D83295A02A99}" type="datetime1">
              <a:rPr lang="en-US" smtClean="0"/>
              <a:pPr/>
              <a:t>10/27/2011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48A4-2EA8-4E20-9C44-02FCE1834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47AA-9B18-43F5-9F96-788D2035CA8D}" type="datetime1">
              <a:rPr lang="en-US" smtClean="0"/>
              <a:pPr/>
              <a:t>10/27/2011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48A4-2EA8-4E20-9C44-02FCE1834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6C24-2481-4646-B6C9-80DF5A3F44BD}" type="datetime1">
              <a:rPr lang="en-US" smtClean="0"/>
              <a:pPr/>
              <a:t>10/27/2011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48A4-2EA8-4E20-9C44-02FCE1834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3D33-4F0E-4315-9164-5F36AE3C9A28}" type="datetime1">
              <a:rPr lang="en-US" smtClean="0"/>
              <a:pPr/>
              <a:t>10/27/2011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48A4-2EA8-4E20-9C44-02FCE1834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4516-44AC-4695-86BF-B63D2F64EFDC}" type="datetime1">
              <a:rPr lang="en-US" smtClean="0"/>
              <a:pPr/>
              <a:t>10/27/2011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48A4-2EA8-4E20-9C44-02FCE1834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56890-7379-4B3D-A877-574828A484A0}" type="datetime1">
              <a:rPr lang="en-US" smtClean="0"/>
              <a:pPr/>
              <a:t>10/27/2011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48A4-2EA8-4E20-9C44-02FCE1834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A64DC-DC3D-4B9D-8231-B9E573436635}" type="datetime1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948A4-2EA8-4E20-9C44-02FCE1834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2_3497738-mountains.jpg"/>
          <p:cNvPicPr>
            <a:picLocks noChangeAspect="1"/>
          </p:cNvPicPr>
          <p:nvPr/>
        </p:nvPicPr>
        <p:blipFill>
          <a:blip r:embed="rId2" cstate="print"/>
          <a:srcRect l="35385" r="32740" b="83370"/>
          <a:stretch>
            <a:fillRect/>
          </a:stretch>
        </p:blipFill>
        <p:spPr>
          <a:xfrm>
            <a:off x="3203848" y="342048"/>
            <a:ext cx="2520280" cy="1314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sz="4000" dirty="0" smtClean="0">
                <a:latin typeface="Arial" pitchFamily="34" charset="0"/>
                <a:cs typeface="Arial" pitchFamily="34" charset="0"/>
              </a:rPr>
              <a:t>The influence of landscape variation on landform categorisation </a:t>
            </a:r>
            <a:endParaRPr lang="en-GB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7526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Maia Williams</a:t>
            </a:r>
          </a:p>
          <a:p>
            <a:endParaRPr lang="en-GB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GeoMundus</a:t>
            </a:r>
            <a: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en-GB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nster</a:t>
            </a:r>
            <a:endParaRPr lang="en-GB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28 October 2011</a:t>
            </a:r>
          </a:p>
          <a:p>
            <a:endParaRPr lang="en-GB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GB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40820" b="30240"/>
          <a:stretch>
            <a:fillRect/>
          </a:stretch>
        </p:blipFill>
        <p:spPr bwMode="auto">
          <a:xfrm>
            <a:off x="107504" y="6315025"/>
            <a:ext cx="2232248" cy="49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wwu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6381328"/>
            <a:ext cx="1545902" cy="333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892" y="6237312"/>
            <a:ext cx="1034604" cy="54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3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3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3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3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3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3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3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3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3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3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3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51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51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5100" dirty="0" smtClean="0">
                <a:latin typeface="Arial" pitchFamily="34" charset="0"/>
                <a:cs typeface="Arial" pitchFamily="34" charset="0"/>
              </a:rPr>
              <a:t>Positive relationship between</a:t>
            </a:r>
          </a:p>
          <a:p>
            <a:pPr algn="ctr">
              <a:buNone/>
            </a:pPr>
            <a:r>
              <a:rPr lang="en-GB" sz="5100" dirty="0" smtClean="0">
                <a:latin typeface="Arial" pitchFamily="34" charset="0"/>
                <a:cs typeface="Arial" pitchFamily="34" charset="0"/>
              </a:rPr>
              <a:t>	place recognition and description detail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	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75656" y="3356992"/>
          <a:ext cx="622424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4568056"/>
              </a:tblGrid>
              <a:tr h="370840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Correlation coefficient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Lous</a:t>
                      </a:r>
                      <a:r>
                        <a:rPr lang="pt-PT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ã 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0.55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Odemira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0.74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244408" y="6546830"/>
            <a:ext cx="89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9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Quantitative results comparison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67544" y="1556792"/>
            <a:ext cx="4104456" cy="1296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80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Landscape familiarity</a:t>
            </a:r>
          </a:p>
          <a:p>
            <a:pPr marL="972000" lvl="1" indent="-514350">
              <a:spcBef>
                <a:spcPct val="20000"/>
              </a:spcBef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04048" y="1556792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80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Landscape type</a:t>
            </a:r>
          </a:p>
          <a:p>
            <a:pPr marL="5148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7544" y="1628801"/>
            <a:ext cx="4104456" cy="1368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972000" lvl="1" indent="-514350">
              <a:spcBef>
                <a:spcPct val="20000"/>
              </a:spcBef>
              <a:buFont typeface="Arial" pitchFamily="34" charset="0"/>
              <a:buChar char="–"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72000" lvl="1" indent="-514350">
              <a:spcBef>
                <a:spcPct val="20000"/>
              </a:spcBef>
              <a:buFont typeface="Arial" pitchFamily="34" charset="0"/>
              <a:buChar char="–"/>
            </a:pPr>
            <a:r>
              <a:rPr lang="en-GB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andscape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level</a:t>
            </a:r>
          </a:p>
          <a:p>
            <a:pPr marL="972000" lvl="1" indent="-514350">
              <a:spcBef>
                <a:spcPct val="20000"/>
              </a:spcBef>
              <a:buFont typeface="Arial" pitchFamily="34" charset="0"/>
              <a:buChar char="–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place level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244408" y="6546830"/>
            <a:ext cx="89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10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Quantitative results comparison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7544" y="1556792"/>
            <a:ext cx="4104456" cy="1296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80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Landscape familiarity</a:t>
            </a:r>
          </a:p>
          <a:p>
            <a:pPr marL="972000" lvl="1" indent="-514350">
              <a:spcBef>
                <a:spcPct val="20000"/>
              </a:spcBef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04048" y="1556792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80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Landscape type</a:t>
            </a:r>
          </a:p>
          <a:p>
            <a:pPr marL="5148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7544" y="1628801"/>
            <a:ext cx="4104456" cy="1368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972000" lvl="1" indent="-514350">
              <a:spcBef>
                <a:spcPct val="20000"/>
              </a:spcBef>
              <a:buFont typeface="Arial" pitchFamily="34" charset="0"/>
              <a:buChar char="–"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72000" lvl="1" indent="-514350">
              <a:spcBef>
                <a:spcPct val="20000"/>
              </a:spcBef>
              <a:buFont typeface="Arial" pitchFamily="34" charset="0"/>
              <a:buChar char="–"/>
            </a:pPr>
            <a:r>
              <a:rPr lang="en-GB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andscape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level</a:t>
            </a:r>
          </a:p>
          <a:p>
            <a:pPr marL="972000" lvl="1" indent="-514350">
              <a:spcBef>
                <a:spcPct val="20000"/>
              </a:spcBef>
              <a:buFont typeface="Arial" pitchFamily="34" charset="0"/>
              <a:buChar char="–"/>
            </a:pPr>
            <a:r>
              <a:rPr lang="en-GB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place level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2" name="Content Placeholder 6"/>
          <p:cNvGraphicFramePr>
            <a:graphicFrameLocks/>
          </p:cNvGraphicFramePr>
          <p:nvPr/>
        </p:nvGraphicFramePr>
        <p:xfrm>
          <a:off x="539553" y="1484792"/>
          <a:ext cx="8064895" cy="5112560"/>
        </p:xfrm>
        <a:graphic>
          <a:graphicData uri="http://schemas.openxmlformats.org/drawingml/2006/table">
            <a:tbl>
              <a:tblPr/>
              <a:tblGrid>
                <a:gridCol w="290627"/>
                <a:gridCol w="1739502"/>
                <a:gridCol w="149573"/>
                <a:gridCol w="290627"/>
                <a:gridCol w="1307821"/>
                <a:gridCol w="217970"/>
                <a:gridCol w="363283"/>
                <a:gridCol w="1584980"/>
                <a:gridCol w="158781"/>
                <a:gridCol w="435941"/>
                <a:gridCol w="1525790"/>
              </a:tblGrid>
              <a:tr h="255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Low lands 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Hills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Serra Variations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Lombo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Várzea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Colina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Pequena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serra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Cordilheira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Várzea grande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Morro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Serrazinhas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Perfil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montanha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Baixio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Cabeço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Serrinha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Rio and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ribeiro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Baixa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Penedo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Serra maior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Rio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Terreno chão e alagadiço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Elevações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Serra alta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Ribeiro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Lezíria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Elevaçãozinha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Montanha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Water-related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Planalto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Slopes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Montanha variations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Margens do rio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Pequeno planalto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Encosta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Mini-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montanha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Passagem de água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Plana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Encostazinha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Montanha baixa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Linhas da água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Planicie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Encosta abruptas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Montanhas suave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Bacia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Vale variations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Ladeira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Montanha pequena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Vale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Inclinado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Montanha alta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Vale fundo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Poco inclinado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Ridge/ peak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Arriba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Inclinação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Cumeeira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Monte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Rampa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Cume de montanha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Monte variations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Serra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Cume da serra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Montezinhas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Cume da encosta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Pequeno monte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Cumeada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62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Monte grande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Pico da montanha</a:t>
                      </a: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444" marR="8444" marT="84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179512" y="1484784"/>
          <a:ext cx="8712968" cy="5038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/>
          <p:cNvSpPr/>
          <p:nvPr/>
        </p:nvSpPr>
        <p:spPr>
          <a:xfrm>
            <a:off x="6372200" y="2132856"/>
            <a:ext cx="1152128" cy="3168352"/>
          </a:xfrm>
          <a:prstGeom prst="rect">
            <a:avLst/>
          </a:prstGeom>
          <a:solidFill>
            <a:srgbClr val="FF0000">
              <a:alpha val="23000"/>
            </a:srgbClr>
          </a:solidFill>
          <a:ln w="28575">
            <a:solidFill>
              <a:srgbClr val="FF0000"/>
            </a:solidFill>
            <a:prstDash val="solid"/>
          </a:ln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51720" y="2132856"/>
            <a:ext cx="720080" cy="3168352"/>
          </a:xfrm>
          <a:prstGeom prst="rect">
            <a:avLst/>
          </a:prstGeom>
          <a:solidFill>
            <a:srgbClr val="3333CC">
              <a:alpha val="32000"/>
            </a:srgbClr>
          </a:solidFill>
          <a:ln w="28575">
            <a:solidFill>
              <a:srgbClr val="3333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31640" y="2132856"/>
            <a:ext cx="360040" cy="3168352"/>
          </a:xfrm>
          <a:prstGeom prst="rect">
            <a:avLst/>
          </a:prstGeom>
          <a:solidFill>
            <a:srgbClr val="3333CC">
              <a:alpha val="32000"/>
            </a:srgbClr>
          </a:solidFill>
          <a:ln w="28575">
            <a:solidFill>
              <a:srgbClr val="3333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31840" y="2132856"/>
            <a:ext cx="360040" cy="3168352"/>
          </a:xfrm>
          <a:prstGeom prst="rect">
            <a:avLst/>
          </a:prstGeom>
          <a:solidFill>
            <a:srgbClr val="3333CC">
              <a:alpha val="32000"/>
            </a:srgbClr>
          </a:solidFill>
          <a:ln w="28575">
            <a:solidFill>
              <a:srgbClr val="3333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12160" y="2132856"/>
            <a:ext cx="351656" cy="3168352"/>
          </a:xfrm>
          <a:prstGeom prst="rect">
            <a:avLst/>
          </a:prstGeom>
          <a:solidFill>
            <a:srgbClr val="FF0000">
              <a:alpha val="23000"/>
            </a:srgbClr>
          </a:solidFill>
          <a:ln w="28575">
            <a:solidFill>
              <a:srgbClr val="FF0000"/>
            </a:solidFill>
            <a:prstDash val="solid"/>
          </a:ln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11960" y="2132856"/>
            <a:ext cx="1440160" cy="3168352"/>
          </a:xfrm>
          <a:prstGeom prst="rect">
            <a:avLst/>
          </a:prstGeom>
          <a:solidFill>
            <a:srgbClr val="00B050">
              <a:alpha val="23000"/>
            </a:srgbClr>
          </a:solidFill>
          <a:ln w="28575">
            <a:solidFill>
              <a:srgbClr val="00B050"/>
            </a:solidFill>
            <a:prstDash val="solid"/>
          </a:ln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635896" y="6644481"/>
            <a:ext cx="216024" cy="116632"/>
          </a:xfrm>
          <a:prstGeom prst="rect">
            <a:avLst/>
          </a:prstGeom>
          <a:solidFill>
            <a:srgbClr val="00B050">
              <a:alpha val="3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868144" y="6617097"/>
            <a:ext cx="216024" cy="11663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99592" y="6617097"/>
            <a:ext cx="216024" cy="116632"/>
          </a:xfrm>
          <a:prstGeom prst="rect">
            <a:avLst/>
          </a:prstGeom>
          <a:solidFill>
            <a:srgbClr val="3333CC">
              <a:alpha val="32000"/>
            </a:srgbClr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15616" y="6545089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Common for </a:t>
            </a:r>
            <a:r>
              <a:rPr lang="en-GB" sz="1400" dirty="0" err="1" smtClean="0"/>
              <a:t>Lous</a:t>
            </a:r>
            <a:r>
              <a:rPr lang="pt-PT" sz="1400" dirty="0" smtClean="0"/>
              <a:t>ã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3851920" y="6525344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Common for </a:t>
            </a:r>
            <a:r>
              <a:rPr lang="pt-PT" sz="1400" dirty="0" smtClean="0"/>
              <a:t>both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084168" y="6525344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Common for </a:t>
            </a:r>
            <a:r>
              <a:rPr lang="pt-PT" sz="1400" dirty="0" smtClean="0"/>
              <a:t>Odemira</a:t>
            </a:r>
            <a:endParaRPr lang="en-US" sz="1400" dirty="0"/>
          </a:p>
        </p:txBody>
      </p:sp>
      <p:sp>
        <p:nvSpPr>
          <p:cNvPr id="27" name="Freeform 26"/>
          <p:cNvSpPr/>
          <p:nvPr/>
        </p:nvSpPr>
        <p:spPr>
          <a:xfrm>
            <a:off x="1619672" y="1772816"/>
            <a:ext cx="6264696" cy="2952328"/>
          </a:xfrm>
          <a:custGeom>
            <a:avLst/>
            <a:gdLst>
              <a:gd name="connsiteX0" fmla="*/ 5671595 w 5681241"/>
              <a:gd name="connsiteY0" fmla="*/ 2604304 h 2623595"/>
              <a:gd name="connsiteX1" fmla="*/ 5521124 w 5681241"/>
              <a:gd name="connsiteY1" fmla="*/ 2592729 h 2623595"/>
              <a:gd name="connsiteX2" fmla="*/ 4710896 w 5681241"/>
              <a:gd name="connsiteY2" fmla="*/ 2419109 h 2623595"/>
              <a:gd name="connsiteX3" fmla="*/ 4062714 w 5681241"/>
              <a:gd name="connsiteY3" fmla="*/ 1932972 h 2623595"/>
              <a:gd name="connsiteX4" fmla="*/ 1979271 w 5681241"/>
              <a:gd name="connsiteY4" fmla="*/ 1655180 h 2623595"/>
              <a:gd name="connsiteX5" fmla="*/ 0 w 5681241"/>
              <a:gd name="connsiteY5" fmla="*/ 0 h 262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81241" h="2623595">
                <a:moveTo>
                  <a:pt x="5671595" y="2604304"/>
                </a:moveTo>
                <a:cubicBezTo>
                  <a:pt x="5676418" y="2613949"/>
                  <a:pt x="5681241" y="2623595"/>
                  <a:pt x="5521124" y="2592729"/>
                </a:cubicBezTo>
                <a:cubicBezTo>
                  <a:pt x="5361008" y="2561863"/>
                  <a:pt x="4953964" y="2529069"/>
                  <a:pt x="4710896" y="2419109"/>
                </a:cubicBezTo>
                <a:cubicBezTo>
                  <a:pt x="4467828" y="2309150"/>
                  <a:pt x="4517985" y="2060294"/>
                  <a:pt x="4062714" y="1932972"/>
                </a:cubicBezTo>
                <a:cubicBezTo>
                  <a:pt x="3607443" y="1805651"/>
                  <a:pt x="2656390" y="1977342"/>
                  <a:pt x="1979271" y="1655180"/>
                </a:cubicBezTo>
                <a:cubicBezTo>
                  <a:pt x="1302152" y="1333018"/>
                  <a:pt x="651076" y="666509"/>
                  <a:pt x="0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Graphic spid="13" grpId="0">
        <p:bldAsOne/>
      </p:bldGraphic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When places recognised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reference to mental maps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‘zoomed in’ perspective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landforms connected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descriptions from egocentric </a:t>
            </a:r>
          </a:p>
          <a:p>
            <a:pPr lvl="1"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	reference frame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greater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enthusiasm</a:t>
            </a:r>
          </a:p>
          <a:p>
            <a:pPr lvl="1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Qualitative results comparison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44408" y="6546830"/>
            <a:ext cx="89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11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Site9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8512" y="4797152"/>
            <a:ext cx="3491880" cy="1964183"/>
          </a:xfrm>
          <a:prstGeom prst="rect">
            <a:avLst/>
          </a:prstGeom>
        </p:spPr>
      </p:pic>
      <p:pic>
        <p:nvPicPr>
          <p:cNvPr id="9" name="Picture 8" descr="Site19-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3212976"/>
            <a:ext cx="3347864" cy="1883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usa_landform_classification_for_ppt_hill_8.jpg"/>
          <p:cNvPicPr>
            <a:picLocks noChangeAspect="1"/>
          </p:cNvPicPr>
          <p:nvPr/>
        </p:nvPicPr>
        <p:blipFill>
          <a:blip r:embed="rId2" cstate="print"/>
          <a:srcRect l="45270" t="2371" r="9460" b="72734"/>
          <a:stretch>
            <a:fillRect/>
          </a:stretch>
        </p:blipFill>
        <p:spPr>
          <a:xfrm>
            <a:off x="5837282" y="4077072"/>
            <a:ext cx="3055198" cy="23762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/>
            <a:r>
              <a:rPr lang="en-GB" sz="2800" dirty="0" smtClean="0">
                <a:latin typeface="Arial" pitchFamily="34" charset="0"/>
                <a:cs typeface="Arial" pitchFamily="34" charset="0"/>
              </a:rPr>
              <a:t>ASTER 30m DEM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514350" indent="-514350"/>
            <a:r>
              <a:rPr lang="en-GB" sz="2800" dirty="0" smtClean="0">
                <a:latin typeface="Arial" pitchFamily="34" charset="0"/>
                <a:cs typeface="Arial" pitchFamily="34" charset="0"/>
              </a:rPr>
              <a:t>Hammond macro scale landform </a:t>
            </a:r>
          </a:p>
          <a:p>
            <a:pPr marL="514350" indent="-514350">
              <a:buNone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      classification</a:t>
            </a:r>
          </a:p>
          <a:p>
            <a:pPr marL="914400" lvl="1" indent="-514350"/>
            <a:r>
              <a:rPr lang="en-GB" sz="2400" dirty="0" smtClean="0">
                <a:latin typeface="Arial" pitchFamily="34" charset="0"/>
                <a:cs typeface="Arial" pitchFamily="34" charset="0"/>
              </a:rPr>
              <a:t>Slope + Profile + Relief</a:t>
            </a:r>
          </a:p>
          <a:p>
            <a:pPr marL="514350" indent="-514350"/>
            <a:r>
              <a:rPr lang="en-GB" sz="2800" dirty="0" smtClean="0">
                <a:latin typeface="Arial" pitchFamily="34" charset="0"/>
                <a:cs typeface="Arial" pitchFamily="34" charset="0"/>
              </a:rPr>
              <a:t>Morgan and </a:t>
            </a:r>
            <a:r>
              <a:rPr lang="en-GB" sz="2800" dirty="0" err="1" smtClean="0">
                <a:latin typeface="Arial" pitchFamily="34" charset="0"/>
                <a:cs typeface="Arial" pitchFamily="34" charset="0"/>
              </a:rPr>
              <a:t>Lesh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 (2005)</a:t>
            </a:r>
            <a:r>
              <a:rPr lang="en-GB" sz="2800" baseline="30000" dirty="0" smtClean="0">
                <a:latin typeface="Arial" pitchFamily="34" charset="0"/>
                <a:cs typeface="Arial" pitchFamily="34" charset="0"/>
              </a:rPr>
              <a:t>(1) </a:t>
            </a:r>
          </a:p>
          <a:p>
            <a:pPr marL="514350" indent="-514350">
              <a:buNone/>
            </a:pPr>
            <a:r>
              <a:rPr lang="en-GB" sz="2800" baseline="30000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en-GB" sz="2800" dirty="0" err="1" smtClean="0">
                <a:latin typeface="Arial" pitchFamily="34" charset="0"/>
                <a:cs typeface="Arial" pitchFamily="34" charset="0"/>
              </a:rPr>
              <a:t>ArcGIS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 methodology</a:t>
            </a:r>
          </a:p>
          <a:p>
            <a:pPr marL="914400" lvl="1" indent="-514350"/>
            <a:r>
              <a:rPr lang="en-GB" sz="2400" dirty="0" smtClean="0">
                <a:latin typeface="Arial" pitchFamily="34" charset="0"/>
                <a:cs typeface="Arial" pitchFamily="34" charset="0"/>
              </a:rPr>
              <a:t>Pixel based analysis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Approach 2: DEM-based classification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1520" y="6021288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(1) Morgan, J. M. and </a:t>
            </a:r>
            <a:r>
              <a:rPr lang="en-GB" sz="1400" dirty="0" err="1" smtClean="0">
                <a:latin typeface="Arial" pitchFamily="34" charset="0"/>
                <a:cs typeface="Arial" pitchFamily="34" charset="0"/>
              </a:rPr>
              <a:t>Lesh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, A. (2005) Developing Landform Maps Using ESRI’S </a:t>
            </a:r>
            <a:r>
              <a:rPr lang="en-GB" sz="1400" dirty="0" err="1" smtClean="0">
                <a:latin typeface="Arial" pitchFamily="34" charset="0"/>
                <a:cs typeface="Arial" pitchFamily="34" charset="0"/>
              </a:rPr>
              <a:t>ModelBuilder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GB" sz="1400" i="1" dirty="0" smtClean="0">
                <a:latin typeface="Arial" pitchFamily="34" charset="0"/>
                <a:cs typeface="Arial" pitchFamily="34" charset="0"/>
              </a:rPr>
              <a:t>ESRI International User Conference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508104" y="6237312"/>
          <a:ext cx="3096344" cy="295189"/>
        </p:xfrm>
        <a:graphic>
          <a:graphicData uri="http://schemas.openxmlformats.org/drawingml/2006/table">
            <a:tbl>
              <a:tblPr/>
              <a:tblGrid>
                <a:gridCol w="3096344"/>
              </a:tblGrid>
              <a:tr h="295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 possible landform classes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190" marR="481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244408" y="6546830"/>
            <a:ext cx="89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12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demira_landform_classification_trans_8.jpg"/>
          <p:cNvPicPr>
            <a:picLocks noChangeAspect="1"/>
          </p:cNvPicPr>
          <p:nvPr/>
        </p:nvPicPr>
        <p:blipFill>
          <a:blip r:embed="rId2" cstate="print"/>
          <a:srcRect b="26900"/>
          <a:stretch>
            <a:fillRect/>
          </a:stretch>
        </p:blipFill>
        <p:spPr>
          <a:xfrm>
            <a:off x="4644008" y="1196752"/>
            <a:ext cx="4248529" cy="4392488"/>
          </a:xfrm>
          <a:prstGeom prst="rect">
            <a:avLst/>
          </a:prstGeom>
        </p:spPr>
      </p:pic>
      <p:pic>
        <p:nvPicPr>
          <p:cNvPr id="20" name="Picture 19" descr="Lousa_landform_classification_for_ppt_trans_9.jpg"/>
          <p:cNvPicPr>
            <a:picLocks noChangeAspect="1"/>
          </p:cNvPicPr>
          <p:nvPr/>
        </p:nvPicPr>
        <p:blipFill>
          <a:blip r:embed="rId3" cstate="print"/>
          <a:srcRect b="26900"/>
          <a:stretch>
            <a:fillRect/>
          </a:stretch>
        </p:blipFill>
        <p:spPr>
          <a:xfrm>
            <a:off x="251462" y="1196751"/>
            <a:ext cx="4248530" cy="4392489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Landform classification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44408" y="6546830"/>
            <a:ext cx="89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13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7522" y="5445224"/>
            <a:ext cx="7508974" cy="114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925" y="5661248"/>
            <a:ext cx="1443739" cy="100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Classification vs participant categorisation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195736" y="1222236"/>
          <a:ext cx="5904656" cy="2452380"/>
        </p:xfrm>
        <a:graphic>
          <a:graphicData uri="http://schemas.openxmlformats.org/drawingml/2006/table">
            <a:tbl>
              <a:tblPr/>
              <a:tblGrid>
                <a:gridCol w="2507456"/>
                <a:gridCol w="3397200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Morgan and </a:t>
                      </a:r>
                      <a:r>
                        <a:rPr lang="en-US" sz="14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Lesh</a:t>
                      </a: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class</a:t>
                      </a:r>
                      <a:endParaRPr lang="en-US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Participant terms</a:t>
                      </a:r>
                      <a:endParaRPr lang="en-US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14 - Irregular plains with moderate relief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Vale,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Montanha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Monte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403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en-US" sz="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en-US" sz="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43 - Open moderate hills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Vale,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Montanha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Monte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467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en-US" sz="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en-US" sz="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53 - Moderate hills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Vale, Montanha, Monte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54 - High hills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Montanha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Serra, Vale,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Ladeira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Encostas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abruptas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Low mountains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Montanha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Serra,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cumeada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Montes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195736" y="3717032"/>
          <a:ext cx="5904656" cy="3146648"/>
        </p:xfrm>
        <a:graphic>
          <a:graphicData uri="http://schemas.openxmlformats.org/drawingml/2006/table">
            <a:tbl>
              <a:tblPr/>
              <a:tblGrid>
                <a:gridCol w="2507457"/>
                <a:gridCol w="3397199"/>
              </a:tblGrid>
              <a:tr h="304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12 - Smooth plains with some local relief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Planicie, Planalto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14 - Irregular plains with moderate relief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Várzea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Planicie,Planalto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Monte, Serra, Rio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866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31 - Plains with hills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Planicie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Monte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24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42 - Open low hills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Serra,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Montanha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Monte, Vale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43 - Open moderate hills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Monte, Serra,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Montanha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0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52 - Low hills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Serra, Montanha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53 - Moderate hills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Serra, Montanha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54 - High hills</a:t>
                      </a:r>
                      <a:endParaRPr lang="en-US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Montanha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Serra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67544" y="148478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Lous</a:t>
            </a:r>
            <a:r>
              <a:rPr lang="pt-PT" sz="2400" dirty="0" smtClean="0">
                <a:latin typeface="Arial" pitchFamily="34" charset="0"/>
                <a:cs typeface="Arial" pitchFamily="34" charset="0"/>
              </a:rPr>
              <a:t>ã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3687415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latin typeface="Arial" pitchFamily="34" charset="0"/>
                <a:cs typeface="Arial" pitchFamily="34" charset="0"/>
              </a:rPr>
              <a:t>Odemira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44408" y="6546830"/>
            <a:ext cx="89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14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23528" y="3717032"/>
            <a:ext cx="84249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19672" y="5877272"/>
            <a:ext cx="702027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123728" y="4725144"/>
            <a:ext cx="6048672" cy="432048"/>
          </a:xfrm>
          <a:prstGeom prst="rect">
            <a:avLst/>
          </a:prstGeom>
          <a:solidFill>
            <a:srgbClr val="FF0000">
              <a:alpha val="23000"/>
            </a:srgbClr>
          </a:solidFill>
          <a:ln w="28575">
            <a:solidFill>
              <a:srgbClr val="FF0000"/>
            </a:solidFill>
            <a:prstDash val="solid"/>
          </a:ln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123728" y="5445224"/>
            <a:ext cx="6048672" cy="864096"/>
          </a:xfrm>
          <a:prstGeom prst="rect">
            <a:avLst/>
          </a:prstGeom>
          <a:solidFill>
            <a:srgbClr val="FF0000">
              <a:alpha val="23000"/>
            </a:srgbClr>
          </a:solidFill>
          <a:ln w="28575">
            <a:solidFill>
              <a:srgbClr val="FF0000"/>
            </a:solidFill>
            <a:prstDash val="solid"/>
          </a:ln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23728" y="2636912"/>
            <a:ext cx="6048672" cy="648072"/>
          </a:xfrm>
          <a:prstGeom prst="rect">
            <a:avLst/>
          </a:prstGeom>
          <a:solidFill>
            <a:srgbClr val="3333CC">
              <a:alpha val="23000"/>
            </a:srgbClr>
          </a:solidFill>
          <a:ln w="28575">
            <a:solidFill>
              <a:srgbClr val="3333CC"/>
            </a:solidFill>
            <a:prstDash val="solid"/>
          </a:ln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44016" y="5682734"/>
            <a:ext cx="1547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Slope change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1" grpId="0" animBg="1"/>
      <p:bldP spid="21" grpId="1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Categorisation drivers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Salient features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Elevation and shape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Land cover and water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Utilitarian motivations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Land-use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Context </a:t>
            </a:r>
          </a:p>
          <a:p>
            <a:pPr lvl="2"/>
            <a:r>
              <a:rPr lang="en-GB" sz="2000" dirty="0" smtClean="0">
                <a:latin typeface="Arial" pitchFamily="34" charset="0"/>
                <a:cs typeface="Arial" pitchFamily="34" charset="0"/>
              </a:rPr>
              <a:t>Clouds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Place familiarity</a:t>
            </a:r>
          </a:p>
          <a:p>
            <a:pPr lvl="2"/>
            <a:r>
              <a:rPr lang="en-GB" sz="2000" dirty="0" smtClean="0">
                <a:latin typeface="Arial" pitchFamily="34" charset="0"/>
                <a:cs typeface="Arial" pitchFamily="34" charset="0"/>
              </a:rPr>
              <a:t>knowledge of landform connectivity</a:t>
            </a:r>
          </a:p>
          <a:p>
            <a:pPr lvl="2"/>
            <a:r>
              <a:rPr lang="en-GB" sz="2000" dirty="0" smtClean="0">
                <a:latin typeface="Arial" pitchFamily="34" charset="0"/>
                <a:cs typeface="Arial" pitchFamily="34" charset="0"/>
              </a:rPr>
              <a:t>place name driving categorisation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44408" y="6546830"/>
            <a:ext cx="89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15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Conclusions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Participants used more landform categories to describe familiar landscapes</a:t>
            </a:r>
          </a:p>
          <a:p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Landform vocabulary matched landscape features</a:t>
            </a:r>
          </a:p>
          <a:p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The DEM-based classification corresponded well to participant descriptions (at macro scale)</a:t>
            </a:r>
          </a:p>
          <a:p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Evidence of multiple drivers for categorisation but none more predominant</a:t>
            </a:r>
          </a:p>
          <a:p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44408" y="6546830"/>
            <a:ext cx="89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16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end!</a:t>
            </a:r>
          </a:p>
          <a:p>
            <a:pPr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Any questions?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ist2_3497738-mountains.jpg"/>
          <p:cNvPicPr>
            <a:picLocks noChangeAspect="1"/>
          </p:cNvPicPr>
          <p:nvPr/>
        </p:nvPicPr>
        <p:blipFill>
          <a:blip r:embed="rId2" cstate="print"/>
          <a:srcRect l="35385" r="32740" b="83370"/>
          <a:stretch>
            <a:fillRect/>
          </a:stretch>
        </p:blipFill>
        <p:spPr>
          <a:xfrm>
            <a:off x="3131840" y="4437112"/>
            <a:ext cx="2880320" cy="150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200" dirty="0" smtClean="0">
                <a:latin typeface="Arial" pitchFamily="34" charset="0"/>
                <a:cs typeface="Arial" pitchFamily="34" charset="0"/>
              </a:rPr>
              <a:t>Previous Research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Max Planck Institute for Psycholinguistics 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Landscape terms and place names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Drivers for landform categorisation</a:t>
            </a:r>
          </a:p>
          <a:p>
            <a:pPr lvl="1"/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National Center for Geographic Information and Analysis (NCGIA)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Geographic category norms study</a:t>
            </a:r>
          </a:p>
          <a:p>
            <a:pPr lvl="1"/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Ethnophysiography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Geographic category norms study in Portugal </a:t>
            </a:r>
          </a:p>
          <a:p>
            <a:pPr lvl="1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16416" y="6546830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6 of 20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200" dirty="0" smtClean="0">
                <a:latin typeface="Arial" pitchFamily="34" charset="0"/>
                <a:cs typeface="Arial" pitchFamily="34" charset="0"/>
              </a:rPr>
              <a:t>Introduction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3000" dirty="0" smtClean="0">
                <a:latin typeface="Arial" pitchFamily="34" charset="0"/>
                <a:cs typeface="Arial" pitchFamily="34" charset="0"/>
              </a:rPr>
              <a:t>Cross cultural, language, location and domain GIS use</a:t>
            </a:r>
          </a:p>
          <a:p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000" dirty="0" smtClean="0">
                <a:latin typeface="Arial" pitchFamily="34" charset="0"/>
                <a:cs typeface="Arial" pitchFamily="34" charset="0"/>
              </a:rPr>
              <a:t>Assumptions of universally understood geographic categories</a:t>
            </a:r>
          </a:p>
          <a:p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000" dirty="0" smtClean="0">
                <a:latin typeface="Arial" pitchFamily="34" charset="0"/>
                <a:cs typeface="Arial" pitchFamily="34" charset="0"/>
              </a:rPr>
              <a:t>Geographic categories influenced by</a:t>
            </a:r>
          </a:p>
          <a:p>
            <a:pPr lvl="1"/>
            <a:r>
              <a:rPr lang="en-US" sz="2600" dirty="0" smtClean="0">
                <a:latin typeface="Arial" pitchFamily="34" charset="0"/>
                <a:cs typeface="Arial" pitchFamily="34" charset="0"/>
              </a:rPr>
              <a:t>culture and beliefs</a:t>
            </a:r>
          </a:p>
          <a:p>
            <a:pPr lvl="1"/>
            <a:r>
              <a:rPr lang="en-US" sz="2600" dirty="0" smtClean="0">
                <a:latin typeface="Arial" pitchFamily="34" charset="0"/>
                <a:cs typeface="Arial" pitchFamily="34" charset="0"/>
              </a:rPr>
              <a:t>language</a:t>
            </a:r>
          </a:p>
          <a:p>
            <a:pPr lvl="1"/>
            <a:r>
              <a:rPr lang="en-US" sz="2600" dirty="0" smtClean="0">
                <a:latin typeface="Arial" pitchFamily="34" charset="0"/>
                <a:cs typeface="Arial" pitchFamily="34" charset="0"/>
              </a:rPr>
              <a:t>environment</a:t>
            </a:r>
          </a:p>
          <a:p>
            <a:pPr lvl="1"/>
            <a:r>
              <a:rPr lang="en-GB" sz="2600" dirty="0" smtClean="0">
                <a:latin typeface="Arial" pitchFamily="34" charset="0"/>
                <a:cs typeface="Arial" pitchFamily="34" charset="0"/>
              </a:rPr>
              <a:t>the individual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24528" y="2492896"/>
            <a:ext cx="1375659" cy="112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r="13625"/>
          <a:stretch>
            <a:fillRect/>
          </a:stretch>
        </p:blipFill>
        <p:spPr bwMode="auto">
          <a:xfrm>
            <a:off x="10130716" y="3067601"/>
            <a:ext cx="1138028" cy="105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16416" y="6546830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1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/>
          <a:srcRect l="16981" r="16981"/>
          <a:stretch>
            <a:fillRect/>
          </a:stretch>
        </p:blipFill>
        <p:spPr bwMode="auto">
          <a:xfrm>
            <a:off x="7668344" y="3301443"/>
            <a:ext cx="1368152" cy="207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5085184"/>
            <a:ext cx="2259251" cy="153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Limitations and future work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n-GB" sz="5100" dirty="0" smtClean="0">
                <a:latin typeface="Arial" pitchFamily="34" charset="0"/>
                <a:cs typeface="Arial" pitchFamily="34" charset="0"/>
              </a:rPr>
              <a:t>Differences in participant groups’ age/occupation/sex demographics</a:t>
            </a:r>
          </a:p>
          <a:p>
            <a:r>
              <a:rPr lang="en-GB" sz="5100" dirty="0" smtClean="0">
                <a:latin typeface="Arial" pitchFamily="34" charset="0"/>
                <a:cs typeface="Arial" pitchFamily="34" charset="0"/>
              </a:rPr>
              <a:t>Study area size differences</a:t>
            </a:r>
          </a:p>
          <a:p>
            <a:endParaRPr lang="en-GB" sz="51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5100" dirty="0" smtClean="0">
                <a:latin typeface="Arial" pitchFamily="34" charset="0"/>
                <a:cs typeface="Arial" pitchFamily="34" charset="0"/>
              </a:rPr>
              <a:t>Next:</a:t>
            </a:r>
          </a:p>
          <a:p>
            <a:r>
              <a:rPr lang="en-GB" sz="5100" dirty="0" smtClean="0">
                <a:latin typeface="Arial" pitchFamily="34" charset="0"/>
                <a:cs typeface="Arial" pitchFamily="34" charset="0"/>
              </a:rPr>
              <a:t>More studies across Portugal</a:t>
            </a:r>
          </a:p>
          <a:p>
            <a:pPr lvl="1"/>
            <a:r>
              <a:rPr lang="en-GB" sz="5100" dirty="0" smtClean="0">
                <a:latin typeface="Arial" pitchFamily="34" charset="0"/>
                <a:cs typeface="Arial" pitchFamily="34" charset="0"/>
              </a:rPr>
              <a:t>language — landscape relationships</a:t>
            </a:r>
          </a:p>
          <a:p>
            <a:r>
              <a:rPr lang="en-GB" sz="5100" dirty="0" smtClean="0">
                <a:latin typeface="Arial" pitchFamily="34" charset="0"/>
                <a:cs typeface="Arial" pitchFamily="34" charset="0"/>
              </a:rPr>
              <a:t>Conceptual spaces</a:t>
            </a:r>
          </a:p>
          <a:p>
            <a:r>
              <a:rPr lang="en-GB" sz="5100" dirty="0" smtClean="0">
                <a:latin typeface="Arial" pitchFamily="34" charset="0"/>
                <a:cs typeface="Arial" pitchFamily="34" charset="0"/>
              </a:rPr>
              <a:t>Landscape domain </a:t>
            </a:r>
            <a:r>
              <a:rPr lang="en-GB" sz="5100" dirty="0" err="1" smtClean="0">
                <a:latin typeface="Arial" pitchFamily="34" charset="0"/>
                <a:cs typeface="Arial" pitchFamily="34" charset="0"/>
              </a:rPr>
              <a:t>ontologies</a:t>
            </a:r>
            <a:endParaRPr lang="en-GB" sz="51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5100" dirty="0" smtClean="0">
                <a:latin typeface="Arial" pitchFamily="34" charset="0"/>
                <a:cs typeface="Arial" pitchFamily="34" charset="0"/>
              </a:rPr>
              <a:t>Semantic similarity measures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44408" y="6546830"/>
            <a:ext cx="89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20 of 20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Landform categorisation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16416" y="6546830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2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hill_drawing.jpg"/>
          <p:cNvPicPr>
            <a:picLocks noChangeAspect="1"/>
          </p:cNvPicPr>
          <p:nvPr/>
        </p:nvPicPr>
        <p:blipFill>
          <a:blip r:embed="rId2" cstate="print"/>
          <a:srcRect l="1955" t="2912" r="2243" b="3900"/>
          <a:stretch>
            <a:fillRect/>
          </a:stretch>
        </p:blipFill>
        <p:spPr>
          <a:xfrm>
            <a:off x="6012160" y="4437112"/>
            <a:ext cx="2451498" cy="2088232"/>
          </a:xfrm>
          <a:prstGeom prst="rect">
            <a:avLst/>
          </a:prstGeom>
        </p:spPr>
      </p:pic>
      <p:pic>
        <p:nvPicPr>
          <p:cNvPr id="8" name="Picture 7" descr="drawing_mountain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5564" y="4282472"/>
            <a:ext cx="3600400" cy="2242872"/>
          </a:xfrm>
          <a:prstGeom prst="rect">
            <a:avLst/>
          </a:prstGeom>
        </p:spPr>
      </p:pic>
      <p:pic>
        <p:nvPicPr>
          <p:cNvPr id="9" name="Picture 8" descr="mountain_drawing_1.jpg"/>
          <p:cNvPicPr>
            <a:picLocks noChangeAspect="1"/>
          </p:cNvPicPr>
          <p:nvPr/>
        </p:nvPicPr>
        <p:blipFill>
          <a:blip r:embed="rId4" cstate="print"/>
          <a:srcRect l="2041" t="12692" r="2041" b="3543"/>
          <a:stretch>
            <a:fillRect/>
          </a:stretch>
        </p:blipFill>
        <p:spPr>
          <a:xfrm>
            <a:off x="3995936" y="5049727"/>
            <a:ext cx="2160240" cy="16196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What landform terms are used?</a:t>
            </a:r>
          </a:p>
          <a:p>
            <a:pPr algn="ctr">
              <a:buNone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Where?</a:t>
            </a:r>
          </a:p>
          <a:p>
            <a:pPr algn="ctr">
              <a:buNone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How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342900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Human categorisation </a:t>
            </a:r>
            <a:r>
              <a:rPr lang="en-GB" sz="2800" dirty="0" err="1" smtClean="0">
                <a:latin typeface="Arial" pitchFamily="34" charset="0"/>
                <a:cs typeface="Arial" pitchFamily="34" charset="0"/>
              </a:rPr>
              <a:t>vs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 computed classification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Research questions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lvl="0" indent="-457200">
              <a:buAutoNum type="arabicPeriod"/>
            </a:pPr>
            <a:r>
              <a:rPr lang="en-GB" sz="2600" dirty="0" smtClean="0">
                <a:latin typeface="Arial" pitchFamily="34" charset="0"/>
                <a:cs typeface="Arial" pitchFamily="34" charset="0"/>
              </a:rPr>
              <a:t>Do people identify landform categorisations with greater degrees of detail in landscapes they are familiar with, compared to lesser known landscapes?</a:t>
            </a:r>
          </a:p>
          <a:p>
            <a:pPr marL="457200" lvl="0" indent="-457200">
              <a:buAutoNum type="arabicPeriod"/>
            </a:pPr>
            <a:endParaRPr lang="en-GB" sz="14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AutoNum type="arabicPeriod"/>
            </a:pPr>
            <a:r>
              <a:rPr lang="en-GB" sz="2600" dirty="0" smtClean="0">
                <a:latin typeface="Arial" pitchFamily="34" charset="0"/>
                <a:cs typeface="Arial" pitchFamily="34" charset="0"/>
              </a:rPr>
              <a:t>How do the categories people identify compare with an elevation-based automated landform classification? </a:t>
            </a:r>
          </a:p>
          <a:p>
            <a:pPr marL="457200" lvl="0" indent="-457200">
              <a:buAutoNum type="arabicPeriod"/>
            </a:pPr>
            <a:endParaRPr lang="en-GB" sz="14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AutoNum type="arabicPeriod"/>
            </a:pPr>
            <a:r>
              <a:rPr lang="en-GB" sz="2600" dirty="0" smtClean="0">
                <a:latin typeface="Arial" pitchFamily="34" charset="0"/>
                <a:cs typeface="Arial" pitchFamily="34" charset="0"/>
              </a:rPr>
              <a:t>Is there any evidence suggesting that landscape categories are developed according to utilitarian factors more than salient features?</a:t>
            </a:r>
          </a:p>
          <a:p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16416" y="6546830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3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Research approach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755223" y="1547381"/>
            <a:ext cx="7704738" cy="4626459"/>
            <a:chOff x="3171" y="7380"/>
            <a:chExt cx="5953" cy="4878"/>
          </a:xfrm>
        </p:grpSpPr>
        <p:sp>
          <p:nvSpPr>
            <p:cNvPr id="2051" name="Text Box 3"/>
            <p:cNvSpPr txBox="1">
              <a:spLocks noChangeArrowheads="1"/>
            </p:cNvSpPr>
            <p:nvPr/>
          </p:nvSpPr>
          <p:spPr bwMode="auto">
            <a:xfrm>
              <a:off x="3171" y="7380"/>
              <a:ext cx="2353" cy="14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Participant landform </a:t>
              </a:r>
              <a:r>
                <a:rPr kumimoji="0" lang="en-US" sz="2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categorisation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Study site 1</a:t>
              </a:r>
            </a:p>
          </p:txBody>
        </p:sp>
        <p:sp>
          <p:nvSpPr>
            <p:cNvPr id="2052" name="Text Box 4"/>
            <p:cNvSpPr txBox="1">
              <a:spLocks noChangeArrowheads="1"/>
            </p:cNvSpPr>
            <p:nvPr/>
          </p:nvSpPr>
          <p:spPr bwMode="auto">
            <a:xfrm>
              <a:off x="6771" y="7380"/>
              <a:ext cx="2353" cy="14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Participant landform </a:t>
              </a:r>
              <a:r>
                <a:rPr kumimoji="0" lang="en-US" sz="2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categorisation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Study site 2</a:t>
              </a:r>
            </a:p>
          </p:txBody>
        </p:sp>
        <p:sp>
          <p:nvSpPr>
            <p:cNvPr id="2053" name="Text Box 5"/>
            <p:cNvSpPr txBox="1">
              <a:spLocks noChangeArrowheads="1"/>
            </p:cNvSpPr>
            <p:nvPr/>
          </p:nvSpPr>
          <p:spPr bwMode="auto">
            <a:xfrm>
              <a:off x="3171" y="10080"/>
              <a:ext cx="2353" cy="14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DEM-based landform classification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Study site 1 </a:t>
              </a:r>
            </a:p>
          </p:txBody>
        </p:sp>
        <p:sp>
          <p:nvSpPr>
            <p:cNvPr id="2054" name="Text Box 6"/>
            <p:cNvSpPr txBox="1">
              <a:spLocks noChangeArrowheads="1"/>
            </p:cNvSpPr>
            <p:nvPr/>
          </p:nvSpPr>
          <p:spPr bwMode="auto">
            <a:xfrm>
              <a:off x="6771" y="10080"/>
              <a:ext cx="2353" cy="14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DEM-based landform classification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Study site 2 </a:t>
              </a:r>
            </a:p>
          </p:txBody>
        </p:sp>
        <p:cxnSp>
          <p:nvCxnSpPr>
            <p:cNvPr id="2055" name="AutoShape 7"/>
            <p:cNvCxnSpPr>
              <a:cxnSpLocks noChangeShapeType="1"/>
            </p:cNvCxnSpPr>
            <p:nvPr/>
          </p:nvCxnSpPr>
          <p:spPr bwMode="auto">
            <a:xfrm>
              <a:off x="5524" y="7843"/>
              <a:ext cx="1247" cy="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056" name="AutoShape 8"/>
            <p:cNvCxnSpPr>
              <a:cxnSpLocks noChangeShapeType="1"/>
            </p:cNvCxnSpPr>
            <p:nvPr/>
          </p:nvCxnSpPr>
          <p:spPr bwMode="auto">
            <a:xfrm>
              <a:off x="4320" y="8820"/>
              <a:ext cx="0" cy="12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057" name="AutoShape 9"/>
            <p:cNvCxnSpPr>
              <a:cxnSpLocks noChangeShapeType="1"/>
            </p:cNvCxnSpPr>
            <p:nvPr/>
          </p:nvCxnSpPr>
          <p:spPr bwMode="auto">
            <a:xfrm>
              <a:off x="7920" y="8820"/>
              <a:ext cx="0" cy="12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058" name="AutoShape 10"/>
            <p:cNvCxnSpPr>
              <a:cxnSpLocks noChangeShapeType="1"/>
            </p:cNvCxnSpPr>
            <p:nvPr/>
          </p:nvCxnSpPr>
          <p:spPr bwMode="auto">
            <a:xfrm>
              <a:off x="5119" y="12021"/>
              <a:ext cx="5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5786" y="11793"/>
              <a:ext cx="2745" cy="4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:   Qualitative comparison</a:t>
              </a:r>
            </a:p>
          </p:txBody>
        </p:sp>
      </p:grpSp>
      <p:cxnSp>
        <p:nvCxnSpPr>
          <p:cNvPr id="20" name="AutoShape 7"/>
          <p:cNvCxnSpPr>
            <a:cxnSpLocks noChangeShapeType="1"/>
          </p:cNvCxnSpPr>
          <p:nvPr/>
        </p:nvCxnSpPr>
        <p:spPr bwMode="auto">
          <a:xfrm>
            <a:off x="3801091" y="2492896"/>
            <a:ext cx="1613826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 type="triangle" w="med" len="med"/>
            <a:tailEnd type="triangle" w="med" len="med"/>
          </a:ln>
        </p:spPr>
      </p:cxnSp>
      <p:cxnSp>
        <p:nvCxnSpPr>
          <p:cNvPr id="41" name="AutoShape 10"/>
          <p:cNvCxnSpPr>
            <a:cxnSpLocks noChangeShapeType="1"/>
          </p:cNvCxnSpPr>
          <p:nvPr/>
        </p:nvCxnSpPr>
        <p:spPr bwMode="auto">
          <a:xfrm>
            <a:off x="3275856" y="6309320"/>
            <a:ext cx="698901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 type="triangle" w="med" len="med"/>
            <a:tailEnd type="triangle" w="med" len="med"/>
          </a:ln>
        </p:spPr>
      </p:cxn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4139952" y="6156330"/>
            <a:ext cx="3552748" cy="4410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:   Quantitative comparison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16416" y="6546830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4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316416" y="6546830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5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Study sites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Study_site_map_landscape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242821"/>
            <a:ext cx="7776864" cy="5498547"/>
          </a:xfrm>
        </p:spPr>
      </p:pic>
      <p:pic>
        <p:nvPicPr>
          <p:cNvPr id="35" name="Picture 34" descr="Study_site_map_landscape_5_corners.jpg"/>
          <p:cNvPicPr>
            <a:picLocks noChangeAspect="1"/>
          </p:cNvPicPr>
          <p:nvPr/>
        </p:nvPicPr>
        <p:blipFill>
          <a:blip r:embed="rId3" cstate="print"/>
          <a:srcRect t="46372" r="38385"/>
          <a:stretch>
            <a:fillRect/>
          </a:stretch>
        </p:blipFill>
        <p:spPr>
          <a:xfrm>
            <a:off x="683568" y="3861048"/>
            <a:ext cx="4680520" cy="2880320"/>
          </a:xfrm>
          <a:prstGeom prst="rect">
            <a:avLst/>
          </a:prstGeom>
        </p:spPr>
      </p:pic>
      <p:pic>
        <p:nvPicPr>
          <p:cNvPr id="36" name="Picture 35" descr="Study_site_map_landscape_5_corners.jpg"/>
          <p:cNvPicPr>
            <a:picLocks noChangeAspect="1"/>
          </p:cNvPicPr>
          <p:nvPr/>
        </p:nvPicPr>
        <p:blipFill>
          <a:blip r:embed="rId3" cstate="print"/>
          <a:srcRect t="-710" r="38385" b="40378"/>
          <a:stretch>
            <a:fillRect/>
          </a:stretch>
        </p:blipFill>
        <p:spPr>
          <a:xfrm>
            <a:off x="683568" y="1196752"/>
            <a:ext cx="4680520" cy="3240360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796136" y="1268760"/>
            <a:ext cx="1224136" cy="44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Odemira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Site16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331767"/>
            <a:ext cx="4752528" cy="2673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3971581" y="1340768"/>
            <a:ext cx="3552747" cy="44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Odemira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39" descr="DEM_maps_2.jpg"/>
          <p:cNvPicPr>
            <a:picLocks noChangeAspect="1"/>
          </p:cNvPicPr>
          <p:nvPr/>
        </p:nvPicPr>
        <p:blipFill>
          <a:blip r:embed="rId5" cstate="print"/>
          <a:srcRect l="2557" t="6039" r="56887" b="53895"/>
          <a:stretch>
            <a:fillRect/>
          </a:stretch>
        </p:blipFill>
        <p:spPr>
          <a:xfrm>
            <a:off x="5220072" y="4170752"/>
            <a:ext cx="3677408" cy="2570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40" descr="DEM_maps_2.jpg"/>
          <p:cNvPicPr>
            <a:picLocks noChangeAspect="1"/>
          </p:cNvPicPr>
          <p:nvPr/>
        </p:nvPicPr>
        <p:blipFill>
          <a:blip r:embed="rId6" cstate="print"/>
          <a:srcRect l="3121" t="58243" r="56250" b="1044"/>
          <a:stretch>
            <a:fillRect/>
          </a:stretch>
        </p:blipFill>
        <p:spPr>
          <a:xfrm>
            <a:off x="5148064" y="1319820"/>
            <a:ext cx="3786883" cy="2685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Site10-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5518" y="4149080"/>
            <a:ext cx="4624514" cy="260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51520" y="4149080"/>
            <a:ext cx="3552747" cy="44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Serra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da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pt-P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Lousã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7" grpId="0"/>
      <p:bldP spid="37" grpId="1"/>
      <p:bldP spid="37" grpId="2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/>
            <a:r>
              <a:rPr lang="en-GB" sz="2800" dirty="0" smtClean="0">
                <a:latin typeface="Arial" pitchFamily="34" charset="0"/>
                <a:cs typeface="Arial" pitchFamily="34" charset="0"/>
              </a:rPr>
              <a:t>Methodology</a:t>
            </a:r>
          </a:p>
          <a:p>
            <a:pPr marL="914400" lvl="1" indent="-514350"/>
            <a:r>
              <a:rPr lang="en-GB" sz="2400" dirty="0" smtClean="0">
                <a:latin typeface="Arial" pitchFamily="34" charset="0"/>
                <a:cs typeface="Arial" pitchFamily="34" charset="0"/>
              </a:rPr>
              <a:t>Videos of each study site</a:t>
            </a:r>
          </a:p>
          <a:p>
            <a:pPr marL="914400" lvl="1" indent="-514350"/>
            <a:r>
              <a:rPr lang="en-GB" sz="2400" dirty="0" smtClean="0">
                <a:latin typeface="Arial" pitchFamily="34" charset="0"/>
                <a:cs typeface="Arial" pitchFamily="34" charset="0"/>
              </a:rPr>
              <a:t>‘Please name the landforms you see </a:t>
            </a:r>
          </a:p>
          <a:p>
            <a:pPr marL="914400" lvl="1" indent="-514350"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      and the places you recognise.’</a:t>
            </a:r>
          </a:p>
          <a:p>
            <a:pPr marL="914400" lvl="1" indent="-514350"/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CamStudio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914400" lvl="1" indent="-514350"/>
            <a:endParaRPr lang="en-GB" sz="1300" dirty="0" smtClean="0">
              <a:latin typeface="Arial" pitchFamily="34" charset="0"/>
              <a:cs typeface="Arial" pitchFamily="34" charset="0"/>
            </a:endParaRPr>
          </a:p>
          <a:p>
            <a:pPr marL="514350" indent="-514350"/>
            <a:r>
              <a:rPr lang="en-GB" sz="2800" dirty="0" smtClean="0">
                <a:latin typeface="Arial" pitchFamily="34" charset="0"/>
                <a:cs typeface="Arial" pitchFamily="34" charset="0"/>
              </a:rPr>
              <a:t>Participant information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Participants had lived in the area</a:t>
            </a:r>
          </a:p>
          <a:p>
            <a:pPr lvl="1"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	for more than 5 years</a:t>
            </a:r>
          </a:p>
          <a:p>
            <a:pPr lvl="1"/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Lous</a:t>
            </a:r>
            <a:r>
              <a:rPr lang="pt-PT" sz="2400" dirty="0" smtClean="0">
                <a:latin typeface="Arial" pitchFamily="34" charset="0"/>
                <a:cs typeface="Arial" pitchFamily="34" charset="0"/>
              </a:rPr>
              <a:t>ã -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10 participants, </a:t>
            </a:r>
          </a:p>
          <a:p>
            <a:pPr lvl="1"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Odemira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- 11 participants</a:t>
            </a:r>
          </a:p>
          <a:p>
            <a:pPr>
              <a:buNone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914400" lvl="1" indent="-51435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Approach 1: Participant interviews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manna_pics_2 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637793" y="1903775"/>
            <a:ext cx="2483768" cy="1862826"/>
          </a:xfrm>
          <a:prstGeom prst="rect">
            <a:avLst/>
          </a:prstGeom>
        </p:spPr>
      </p:pic>
      <p:pic>
        <p:nvPicPr>
          <p:cNvPr id="8" name="Picture 7" descr="IMG_2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811137" y="4404109"/>
            <a:ext cx="2616291" cy="19622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16416" y="6546830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6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" name="Group 2"/>
          <p:cNvGrpSpPr>
            <a:grpSpLocks/>
          </p:cNvGrpSpPr>
          <p:nvPr/>
        </p:nvGrpSpPr>
        <p:grpSpPr bwMode="auto">
          <a:xfrm>
            <a:off x="9324528" y="332656"/>
            <a:ext cx="2263176" cy="991133"/>
            <a:chOff x="3620" y="7380"/>
            <a:chExt cx="5504" cy="3308"/>
          </a:xfrm>
        </p:grpSpPr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3620" y="7380"/>
              <a:ext cx="2353" cy="12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Participants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Study site 1</a:t>
              </a:r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6771" y="7380"/>
              <a:ext cx="2353" cy="12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Participants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Study site 2</a:t>
              </a:r>
            </a:p>
          </p:txBody>
        </p:sp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3620" y="9543"/>
              <a:ext cx="2353" cy="11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DEM-based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en-GB" sz="900" dirty="0" smtClean="0">
                  <a:latin typeface="Arial" pitchFamily="34" charset="0"/>
                  <a:cs typeface="Arial" pitchFamily="34" charset="0"/>
                </a:rPr>
                <a:t>Study site 1</a:t>
              </a: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6771" y="9543"/>
              <a:ext cx="2353" cy="11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DEM-based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Study site 2 </a:t>
              </a:r>
            </a:p>
          </p:txBody>
        </p:sp>
        <p:cxnSp>
          <p:nvCxnSpPr>
            <p:cNvPr id="27" name="AutoShape 7"/>
            <p:cNvCxnSpPr>
              <a:cxnSpLocks noChangeShapeType="1"/>
            </p:cNvCxnSpPr>
            <p:nvPr/>
          </p:nvCxnSpPr>
          <p:spPr bwMode="auto">
            <a:xfrm>
              <a:off x="5973" y="7861"/>
              <a:ext cx="79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8" name="AutoShape 8"/>
            <p:cNvCxnSpPr>
              <a:cxnSpLocks noChangeShapeType="1"/>
              <a:stCxn id="23" idx="2"/>
              <a:endCxn id="25" idx="0"/>
            </p:cNvCxnSpPr>
            <p:nvPr/>
          </p:nvCxnSpPr>
          <p:spPr bwMode="auto">
            <a:xfrm>
              <a:off x="4796" y="8582"/>
              <a:ext cx="0" cy="9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9" name="AutoShape 9"/>
            <p:cNvCxnSpPr>
              <a:cxnSpLocks noChangeShapeType="1"/>
              <a:stCxn id="24" idx="2"/>
              <a:endCxn id="26" idx="0"/>
            </p:cNvCxnSpPr>
            <p:nvPr/>
          </p:nvCxnSpPr>
          <p:spPr bwMode="auto">
            <a:xfrm>
              <a:off x="7948" y="8582"/>
              <a:ext cx="0" cy="9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</p:grpSp>
      <p:cxnSp>
        <p:nvCxnSpPr>
          <p:cNvPr id="30" name="AutoShape 7"/>
          <p:cNvCxnSpPr>
            <a:cxnSpLocks noChangeShapeType="1"/>
          </p:cNvCxnSpPr>
          <p:nvPr/>
        </p:nvCxnSpPr>
        <p:spPr bwMode="auto">
          <a:xfrm>
            <a:off x="10292033" y="620690"/>
            <a:ext cx="32814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5616" y="5480064"/>
            <a:ext cx="56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Low-count nominal data </a:t>
            </a:r>
          </a:p>
          <a:p>
            <a:pPr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	   no statistical significance </a:t>
            </a:r>
          </a:p>
          <a:p>
            <a:pPr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	   testing possible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87008" cy="4525963"/>
          </a:xfrm>
        </p:spPr>
        <p:txBody>
          <a:bodyPr>
            <a:normAutofit/>
          </a:bodyPr>
          <a:lstStyle/>
          <a:p>
            <a:pPr marL="514800" indent="-514800"/>
            <a:r>
              <a:rPr lang="en-GB" sz="2800" dirty="0" smtClean="0">
                <a:latin typeface="Arial" pitchFamily="34" charset="0"/>
                <a:cs typeface="Arial" pitchFamily="34" charset="0"/>
              </a:rPr>
              <a:t>Terms for each landform listed</a:t>
            </a:r>
          </a:p>
          <a:p>
            <a:pPr marL="514800" indent="-514800"/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pPr marL="514800" indent="-514800"/>
            <a:r>
              <a:rPr lang="en-GB" sz="2800" dirty="0" smtClean="0">
                <a:latin typeface="Arial" pitchFamily="34" charset="0"/>
                <a:cs typeface="Arial" pitchFamily="34" charset="0"/>
              </a:rPr>
              <a:t>Land cover and land-use terms not included </a:t>
            </a:r>
            <a:r>
              <a:rPr lang="en-GB" sz="2800" i="1" dirty="0" smtClean="0">
                <a:latin typeface="Arial" pitchFamily="34" charset="0"/>
                <a:cs typeface="Arial" pitchFamily="34" charset="0"/>
              </a:rPr>
              <a:t>unless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 a part of landform term</a:t>
            </a:r>
          </a:p>
          <a:p>
            <a:pPr marL="514800" indent="-514800">
              <a:buNone/>
            </a:pPr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pPr marL="514800" indent="-514800"/>
            <a:r>
              <a:rPr lang="en-GB" sz="2800" dirty="0" smtClean="0">
                <a:latin typeface="Arial" pitchFamily="34" charset="0"/>
                <a:cs typeface="Arial" pitchFamily="34" charset="0"/>
              </a:rPr>
              <a:t>Water bodies included</a:t>
            </a:r>
          </a:p>
          <a:p>
            <a:pPr marL="514800" indent="-514800" algn="ctr"/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pPr marL="514800" indent="-514800" algn="ctr"/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pPr marL="514800" lvl="1" indent="-514800">
              <a:buNone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Quantitative data extraction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700808"/>
            <a:ext cx="256537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212976"/>
            <a:ext cx="256755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725144"/>
            <a:ext cx="2592288" cy="146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1619672" y="6093296"/>
            <a:ext cx="432048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16416" y="6546830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7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en-GB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PT" sz="3200" dirty="0" smtClean="0">
                <a:latin typeface="Arial" pitchFamily="34" charset="0"/>
                <a:cs typeface="Arial" pitchFamily="34" charset="0"/>
              </a:rPr>
              <a:t>Quantitative results comparison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3528" y="11967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11560" y="3140969"/>
          <a:ext cx="7560840" cy="3528391"/>
        </p:xfrm>
        <a:graphic>
          <a:graphicData uri="http://schemas.openxmlformats.org/drawingml/2006/table">
            <a:tbl>
              <a:tblPr/>
              <a:tblGrid>
                <a:gridCol w="1656184"/>
                <a:gridCol w="1080120"/>
                <a:gridCol w="1800200"/>
                <a:gridCol w="1080120"/>
                <a:gridCol w="1944216"/>
              </a:tblGrid>
              <a:tr h="543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Lousã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participants</a:t>
                      </a:r>
                      <a:endParaRPr lang="en-US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Odemira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participants</a:t>
                      </a:r>
                      <a:endParaRPr lang="en-US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198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Term Count</a:t>
                      </a:r>
                      <a:endParaRPr lang="en-US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Proportion of term use </a:t>
                      </a:r>
                      <a:endParaRPr lang="en-US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Term Count</a:t>
                      </a:r>
                      <a:endParaRPr lang="en-US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Proportion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of term use</a:t>
                      </a:r>
                      <a:endParaRPr lang="en-US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065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Lousã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video</a:t>
                      </a:r>
                      <a:endParaRPr lang="en-US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  <a:endParaRPr lang="en-US" sz="18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68 %</a:t>
                      </a:r>
                      <a:endParaRPr lang="en-US" sz="18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  <a:endParaRPr lang="en-US" sz="18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53 %</a:t>
                      </a:r>
                      <a:endParaRPr lang="en-US" sz="18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434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Odemira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video</a:t>
                      </a:r>
                      <a:endParaRPr lang="en-US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  <a:endParaRPr lang="en-US" sz="18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61 %</a:t>
                      </a:r>
                      <a:endParaRPr lang="en-US" sz="18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en-US" sz="18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76 %</a:t>
                      </a:r>
                      <a:endParaRPr lang="en-US" sz="18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151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count of distinct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terms</a:t>
                      </a:r>
                      <a:endParaRPr lang="en-US" sz="18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</a:t>
                      </a:r>
                      <a:endParaRPr lang="en-US" sz="18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</a:t>
                      </a:r>
                      <a:endParaRPr lang="en-US" sz="18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707904" y="4725144"/>
            <a:ext cx="1008112" cy="1152128"/>
          </a:xfrm>
          <a:prstGeom prst="rect">
            <a:avLst/>
          </a:prstGeom>
          <a:solidFill>
            <a:srgbClr val="3333CC">
              <a:alpha val="32000"/>
            </a:srgbClr>
          </a:solidFill>
          <a:ln w="28575">
            <a:solidFill>
              <a:srgbClr val="3333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60232" y="4725144"/>
            <a:ext cx="1008112" cy="1152128"/>
          </a:xfrm>
          <a:prstGeom prst="rect">
            <a:avLst/>
          </a:prstGeom>
          <a:solidFill>
            <a:srgbClr val="FF0000">
              <a:alpha val="23000"/>
            </a:srgbClr>
          </a:solidFill>
          <a:ln w="28575">
            <a:solidFill>
              <a:srgbClr val="FF0000"/>
            </a:solidFill>
            <a:prstDash val="solid"/>
          </a:ln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411760" y="5229200"/>
            <a:ext cx="792088" cy="1440160"/>
          </a:xfrm>
          <a:prstGeom prst="rect">
            <a:avLst/>
          </a:prstGeom>
          <a:solidFill>
            <a:srgbClr val="00B050">
              <a:alpha val="32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44408" y="6546830"/>
            <a:ext cx="89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8 of 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92080" y="5229200"/>
            <a:ext cx="864096" cy="1440160"/>
          </a:xfrm>
          <a:prstGeom prst="rect">
            <a:avLst/>
          </a:prstGeom>
          <a:solidFill>
            <a:srgbClr val="00B050">
              <a:alpha val="32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004048" y="1556793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80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Landscape type</a:t>
            </a:r>
          </a:p>
          <a:p>
            <a:pPr marL="5148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67544" y="1556792"/>
            <a:ext cx="4104456" cy="1296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80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Landscape familiarity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67544" y="1628800"/>
            <a:ext cx="4104456" cy="1368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972000" lvl="1" indent="-514350">
              <a:spcBef>
                <a:spcPct val="20000"/>
              </a:spcBef>
              <a:buFont typeface="Arial" pitchFamily="34" charset="0"/>
              <a:buChar char="–"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72000" lvl="1" indent="-514350">
              <a:spcBef>
                <a:spcPct val="20000"/>
              </a:spcBef>
              <a:buFont typeface="Arial" pitchFamily="34" charset="0"/>
              <a:buChar char="–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l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andscape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level</a:t>
            </a:r>
          </a:p>
          <a:p>
            <a:pPr marL="972000" lvl="1" indent="-514350">
              <a:spcBef>
                <a:spcPct val="20000"/>
              </a:spcBef>
              <a:buFont typeface="Arial" pitchFamily="34" charset="0"/>
              <a:buChar char="–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place level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004048" y="1556792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80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Landscape type</a:t>
            </a:r>
          </a:p>
          <a:p>
            <a:pPr marL="5148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67544" y="1628800"/>
            <a:ext cx="4104456" cy="1368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972000" lvl="1" indent="-514350">
              <a:spcBef>
                <a:spcPct val="20000"/>
              </a:spcBef>
              <a:buFont typeface="Arial" pitchFamily="34" charset="0"/>
              <a:buChar char="–"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72000" lvl="1" indent="-514350">
              <a:spcBef>
                <a:spcPct val="20000"/>
              </a:spcBef>
              <a:buFont typeface="Arial" pitchFamily="34" charset="0"/>
              <a:buChar char="–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l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andscape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level</a:t>
            </a:r>
          </a:p>
          <a:p>
            <a:pPr marL="972000" lvl="1" indent="-514350">
              <a:spcBef>
                <a:spcPct val="20000"/>
              </a:spcBef>
              <a:buFont typeface="Arial" pitchFamily="34" charset="0"/>
              <a:buChar char="–"/>
            </a:pPr>
            <a:r>
              <a:rPr lang="en-GB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place level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1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8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 animBg="1"/>
      <p:bldP spid="19" grpId="0" animBg="1"/>
      <p:bldP spid="20" grpId="0"/>
      <p:bldP spid="23" grpId="0"/>
      <p:bldP spid="15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6251</TotalTime>
  <Words>918</Words>
  <Application>Microsoft Office PowerPoint</Application>
  <PresentationFormat>On-screen Show (4:3)</PresentationFormat>
  <Paragraphs>348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The influence of landscape variation on landform categorisation </vt:lpstr>
      <vt:lpstr>Introduction</vt:lpstr>
      <vt:lpstr>Landform categorisation</vt:lpstr>
      <vt:lpstr>Research questions</vt:lpstr>
      <vt:lpstr>Research approach</vt:lpstr>
      <vt:lpstr>Study sites</vt:lpstr>
      <vt:lpstr>Approach 1: Participant interviews</vt:lpstr>
      <vt:lpstr>Quantitative data extraction</vt:lpstr>
      <vt:lpstr>Quantitative results comparison</vt:lpstr>
      <vt:lpstr>Quantitative results comparison</vt:lpstr>
      <vt:lpstr>Quantitative results comparison</vt:lpstr>
      <vt:lpstr>Qualitative results comparison</vt:lpstr>
      <vt:lpstr>Approach 2: DEM-based classification</vt:lpstr>
      <vt:lpstr>Landform classification</vt:lpstr>
      <vt:lpstr>Classification vs participant categorisation</vt:lpstr>
      <vt:lpstr>Categorisation drivers</vt:lpstr>
      <vt:lpstr>Conclusions</vt:lpstr>
      <vt:lpstr>Slide 18</vt:lpstr>
      <vt:lpstr>Previous Research</vt:lpstr>
      <vt:lpstr>Limitations and future work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landscape categories</dc:title>
  <dc:creator> </dc:creator>
  <cp:lastModifiedBy> </cp:lastModifiedBy>
  <cp:revision>235</cp:revision>
  <dcterms:created xsi:type="dcterms:W3CDTF">2010-06-14T16:27:37Z</dcterms:created>
  <dcterms:modified xsi:type="dcterms:W3CDTF">2011-10-27T14:24:13Z</dcterms:modified>
</cp:coreProperties>
</file>