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Light" panose="02000000000000000000" pitchFamily="2" charset="0"/>
      <p:regular r:id="rId19"/>
      <p:bold r:id="rId20"/>
      <p:italic r:id="rId21"/>
      <p:boldItalic r:id="rId22"/>
    </p:embeddedFont>
    <p:embeddedFont>
      <p:font typeface="Roboto Medium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399619-1FAD-4D34-9276-F88C04B758D4}">
  <a:tblStyle styleId="{E5399619-1FAD-4D34-9276-F88C04B758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e36cede4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e36cede4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e36cede4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e36cede4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e36cede4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e36cede4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00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e36cede4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e36cede4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e36cede4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e36cede4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12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e36cede4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e36cede4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e36cede4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e36cede4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e36cede4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e36cede4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e36cede4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e36cede4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e36cede4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e36cede4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e36cede4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e36cede4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ule:PopulationFromWikidata#Census_dat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media.org.au/wiki/Populating_Wikipedia:_New_tool_integrating_Australian_Census_data" TargetMode="External"/><Relationship Id="rId3" Type="http://schemas.openxmlformats.org/officeDocument/2006/relationships/hyperlink" Target="https://en.wikipedia.org/w/index.php?title=Category:Australian_place_articles_using_Wikidata_population_values" TargetMode="External"/><Relationship Id="rId7" Type="http://schemas.openxmlformats.org/officeDocument/2006/relationships/hyperlink" Target="https://en.wikipedia.org/wiki/Wikipedia:WikiProject_Australian_places/Population_dat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Special:RecentChangesLinked?hidebots=1&amp;hidecategorization=1&amp;hideWikibase=1&amp;target=Category%3AAustralian_place_articles_using_Wikidata_population_values&amp;limit=500&amp;days=7&amp;urlversion=2" TargetMode="External"/><Relationship Id="rId5" Type="http://schemas.openxmlformats.org/officeDocument/2006/relationships/hyperlink" Target="https://en.wikipedia.org/wiki/Module:PopulationFromWikidata/doc#What_it_doesn't_do_-_next_steps" TargetMode="External"/><Relationship Id="rId4" Type="http://schemas.openxmlformats.org/officeDocument/2006/relationships/hyperlink" Target="https://en.wikipedia.org/wiki/Module_talk:PopulationFromWikidata" TargetMode="Externa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ser:MaiaCWilliam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Module_talk:PopulationFromWikidat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media.org.au/wiki/Census_Implementation_Tools_-_Request_For_Quote" TargetMode="External"/><Relationship Id="rId3" Type="http://schemas.openxmlformats.org/officeDocument/2006/relationships/hyperlink" Target="https://en.wikipedia.org/wiki/User:Samwilson" TargetMode="External"/><Relationship Id="rId7" Type="http://schemas.openxmlformats.org/officeDocument/2006/relationships/hyperlink" Target="https://wikimedia.org.au/wiki/Inaugural_Wikidata_Fellows_announc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User:Tenniscourtisland" TargetMode="External"/><Relationship Id="rId5" Type="http://schemas.openxmlformats.org/officeDocument/2006/relationships/hyperlink" Target="https://en.wikipedia.org/wiki/User:Canley" TargetMode="External"/><Relationship Id="rId4" Type="http://schemas.openxmlformats.org/officeDocument/2006/relationships/hyperlink" Target="https://en.wikipedia.org/wiki/User:99of9" TargetMode="Externa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.wiki/5Up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Beaconsfield,_Western_Australia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mplate:Infobox_Australian_pla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48760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ule:PopulationFromWikidata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ule:PopulationFromWikidata#Module_work_flow_diagram_(draft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ule:PopulationFromWikidata#Step_2._Check_which_population_claims_match_the_Infobox_Australian_place_type_valu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bs.gov.au/statistics/standards/australian-statistical-geography-standard-asgs-edition-3/jul2021-jun20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075450"/>
            <a:ext cx="9144000" cy="1422000"/>
          </a:xfrm>
          <a:prstGeom prst="rect">
            <a:avLst/>
          </a:prstGeom>
          <a:solidFill>
            <a:srgbClr val="339966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0" y="2312600"/>
            <a:ext cx="91440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66">
                <a:latin typeface="Roboto Medium"/>
                <a:ea typeface="Roboto Medium"/>
                <a:cs typeface="Roboto Medium"/>
                <a:sym typeface="Roboto Medium"/>
              </a:rPr>
              <a:t>Populating Wikipedia</a:t>
            </a:r>
            <a:endParaRPr sz="2666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55">
                <a:latin typeface="Roboto"/>
                <a:ea typeface="Roboto"/>
                <a:cs typeface="Roboto"/>
                <a:sym typeface="Roboto"/>
              </a:rPr>
              <a:t>Keeping population figures up-to-date in place articles</a:t>
            </a:r>
            <a:endParaRPr sz="1555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327" y="211250"/>
            <a:ext cx="2106750" cy="15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700" y="3772300"/>
            <a:ext cx="8520600" cy="10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Maia Williams (</a:t>
            </a:r>
            <a:r>
              <a:rPr lang="en-AU" sz="1200" dirty="0" err="1">
                <a:latin typeface="Roboto Light"/>
                <a:ea typeface="Roboto Light"/>
                <a:cs typeface="Roboto Light"/>
                <a:sym typeface="Roboto Light"/>
              </a:rPr>
              <a:t>MaiaCWilliams</a:t>
            </a:r>
            <a:r>
              <a:rPr lang="en-AU" sz="1200" dirty="0"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 sz="12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with Sam Wilson, Toby Hudson, Alex Lum and </a:t>
            </a:r>
            <a:r>
              <a:rPr lang="en-US" sz="1200" dirty="0">
                <a:latin typeface="Roboto Light"/>
                <a:ea typeface="Roboto Light"/>
                <a:cs typeface="Roboto Light"/>
                <a:sym typeface="Roboto Light"/>
              </a:rPr>
              <a:t>Caddie Brain</a:t>
            </a:r>
            <a:endParaRPr sz="12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4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 Light"/>
                <a:ea typeface="Roboto Light"/>
                <a:cs typeface="Roboto Light"/>
                <a:sym typeface="Roboto Light"/>
              </a:rPr>
              <a:t>February 2022</a:t>
            </a:r>
            <a:endParaRPr sz="12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Module use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7339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Module will give a population figure if </a:t>
            </a:r>
            <a:r>
              <a:rPr lang="en-US" sz="162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Infobox</a:t>
            </a: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620" i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pop</a:t>
            </a: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field is empty. </a:t>
            </a:r>
          </a:p>
          <a:p>
            <a:pPr marL="139700" indent="0">
              <a:buNone/>
            </a:pPr>
            <a:endParaRPr lang="en-US" sz="162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39700" indent="0">
              <a:buNone/>
            </a:pP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Process: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Pick a Wikipedia place article and check linked Wikidata item has a </a:t>
            </a: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3"/>
              </a:rPr>
              <a:t>valid population claim</a:t>
            </a: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Edit the </a:t>
            </a:r>
            <a:r>
              <a:rPr lang="en-US" sz="162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Infobox</a:t>
            </a: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Australian place template. Remove the </a:t>
            </a:r>
            <a:r>
              <a:rPr lang="en-US" sz="1620" i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pop </a:t>
            </a: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value and replace with a comment like: </a:t>
            </a:r>
            <a:r>
              <a:rPr lang="en-US" sz="1620" i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“&lt;!--Leave blank to draw the latest automatically from Wikidata--&gt;”.</a:t>
            </a: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Remove the </a:t>
            </a:r>
            <a:r>
              <a:rPr lang="en-US" sz="1620" i="1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pop_year</a:t>
            </a:r>
            <a:r>
              <a:rPr lang="en-US" sz="1620" i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 </a:t>
            </a:r>
            <a:r>
              <a:rPr lang="en-US" sz="1620" i="1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pop_footnotes</a:t>
            </a:r>
            <a:r>
              <a:rPr lang="en-US" sz="1620" i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fields. 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Check the output in the article </a:t>
            </a:r>
            <a:r>
              <a:rPr lang="en-US" sz="162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Infobox</a:t>
            </a:r>
            <a:r>
              <a:rPr lang="en-US" sz="16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If the output is not as expected then edit the Wikidata item.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58" name="Google Shape;158;p22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Project outcomes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module is in action!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2744</a:t>
            </a: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* articles using module  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many</a:t>
            </a: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conversations</a:t>
            </a: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  <a:hlinkClick r:id="rId5"/>
              </a:rPr>
              <a:t>a</a:t>
            </a: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  <a:hlinkClick r:id="rId5"/>
              </a:rPr>
              <a:t> to-do </a:t>
            </a: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list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6"/>
              </a:rPr>
              <a:t>a few</a:t>
            </a: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key editors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7"/>
              </a:rPr>
              <a:t>2 </a:t>
            </a: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graphs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8"/>
              </a:rPr>
              <a:t>1</a:t>
            </a: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blog post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48" name="Google Shape;148;p21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0" name="Google Shape;15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5825" y="1086550"/>
            <a:ext cx="3381100" cy="325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5305825" y="4480853"/>
            <a:ext cx="34593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 i="1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Wikimedia Australia blog post</a:t>
            </a:r>
            <a:r>
              <a:rPr lang="en" sz="10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summary of the project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 </a:t>
            </a:r>
            <a:r>
              <a:rPr lang="en-AU" sz="10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0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at 12/2/2023</a:t>
            </a:r>
            <a:endParaRPr sz="10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Thank you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3390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Thank you Wikimedia Australia for funding the project!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Thank you Sam, Toby, Alex and Caddie for mentoring!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Find me at </a:t>
            </a: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MaiaCWilliams</a:t>
            </a: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Chat about future work and issues on the </a:t>
            </a: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module talk page</a:t>
            </a: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48" name="Google Shape;148;p21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1342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The project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Wikimedia Australia developed project and brief.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I worked with </a:t>
            </a: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Sam</a:t>
            </a: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Toby</a:t>
            </a: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  <a:hlinkClick r:id="rId5"/>
              </a:rPr>
              <a:t>Alex</a:t>
            </a: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 and </a:t>
            </a: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  <a:hlinkClick r:id="rId6"/>
              </a:rPr>
              <a:t>Caddie</a:t>
            </a: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 from April – July 2022.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Project ran concurrently with other  </a:t>
            </a: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  <a:hlinkClick r:id="rId7"/>
              </a:rPr>
              <a:t>Wikidata Fellowships</a:t>
            </a: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450353" y="3998548"/>
            <a:ext cx="24783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 i="1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  <a:hlinkClick r:id="rId8"/>
              </a:rPr>
              <a:t>Wikimedia Australia project </a:t>
            </a:r>
            <a:r>
              <a:rPr lang="en" sz="1000" i="1" u="sng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  <a:hlinkClick r:id="rId8"/>
              </a:rPr>
              <a:t>brief</a:t>
            </a:r>
            <a:endParaRPr sz="1000" i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93C6E-69CE-E70D-0EF9-FC5E2423FE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1600" y="1835416"/>
            <a:ext cx="4744994" cy="21489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The challenge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rgbClr val="1155CC"/>
                </a:solidFill>
                <a:latin typeface="Roboto Light"/>
                <a:ea typeface="Roboto Light"/>
                <a:cs typeface="Roboto Light"/>
                <a:sym typeface="Roboto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15,000</a:t>
            </a: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Australian place articles…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and lots of population figures to update!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Could this be done more efficiently?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l="2222" t="31041" r="2403" b="23722"/>
          <a:stretch/>
        </p:blipFill>
        <p:spPr>
          <a:xfrm>
            <a:off x="5721100" y="1400225"/>
            <a:ext cx="2218275" cy="292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14"/>
          <p:cNvCxnSpPr/>
          <p:nvPr/>
        </p:nvCxnSpPr>
        <p:spPr>
          <a:xfrm flipH="1">
            <a:off x="4705300" y="3333525"/>
            <a:ext cx="1015800" cy="625800"/>
          </a:xfrm>
          <a:prstGeom prst="straightConnector1">
            <a:avLst/>
          </a:prstGeom>
          <a:noFill/>
          <a:ln w="38100" cap="flat" cmpd="sng">
            <a:solidFill>
              <a:srgbClr val="339966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5700928" y="4341297"/>
            <a:ext cx="24783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 i="1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  <a:hlinkClick r:id="rId5"/>
              </a:rPr>
              <a:t>Wikipedia article</a:t>
            </a:r>
            <a:r>
              <a:rPr lang="en" sz="1000" i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Infobox</a:t>
            </a:r>
            <a:endParaRPr sz="1000" i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6736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The old method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16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Manual entry of population value and reference information …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					</a:t>
            </a:r>
            <a:r>
              <a:rPr lang="en" sz="16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… x 15 000!</a:t>
            </a:r>
            <a:endParaRPr sz="16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25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5"/>
          <p:cNvCxnSpPr/>
          <p:nvPr/>
        </p:nvCxnSpPr>
        <p:spPr>
          <a:xfrm flipH="1">
            <a:off x="4705300" y="3333525"/>
            <a:ext cx="1015800" cy="625800"/>
          </a:xfrm>
          <a:prstGeom prst="straightConnector1">
            <a:avLst/>
          </a:prstGeom>
          <a:noFill/>
          <a:ln w="38100" cap="flat" cmpd="sng">
            <a:solidFill>
              <a:srgbClr val="339966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3259" y="4638836"/>
            <a:ext cx="32265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Editing using the </a:t>
            </a:r>
            <a:r>
              <a:rPr lang="en" sz="1000" i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  <a:hlinkClick r:id="rId3"/>
              </a:rPr>
              <a:t>Infobox Australian place </a:t>
            </a:r>
            <a:r>
              <a:rPr lang="en" sz="1000" i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template</a:t>
            </a:r>
            <a:endParaRPr sz="1000" i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775" y="3043687"/>
            <a:ext cx="8542927" cy="151028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341950" y="3431025"/>
            <a:ext cx="8353200" cy="447000"/>
          </a:xfrm>
          <a:prstGeom prst="rect">
            <a:avLst/>
          </a:prstGeom>
          <a:noFill/>
          <a:ln w="381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15"/>
          <p:cNvCxnSpPr/>
          <p:nvPr/>
        </p:nvCxnSpPr>
        <p:spPr>
          <a:xfrm rot="10800000" flipH="1">
            <a:off x="6029875" y="2138925"/>
            <a:ext cx="861300" cy="1292100"/>
          </a:xfrm>
          <a:prstGeom prst="straightConnector1">
            <a:avLst/>
          </a:prstGeom>
          <a:noFill/>
          <a:ln w="38100" cap="flat" cmpd="sng">
            <a:solidFill>
              <a:srgbClr val="339966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8950" y="1354675"/>
            <a:ext cx="212407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8950" y="1684037"/>
            <a:ext cx="3367762" cy="4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But…Wikidata!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All Australian place articles are linked to Wikidata items.</a:t>
            </a: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Most place items include relevant Australian Bureau of Statistics (ABS) IDs and population data.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         	        	(Thanks Toby and Alex!)       </a:t>
            </a: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4698875" y="4416475"/>
            <a:ext cx="24783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 i="1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Wikidata place item</a:t>
            </a:r>
            <a:endParaRPr sz="10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55118"/>
          <a:stretch/>
        </p:blipFill>
        <p:spPr>
          <a:xfrm>
            <a:off x="4698875" y="1259818"/>
            <a:ext cx="4360249" cy="7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8875" y="2224425"/>
            <a:ext cx="3898126" cy="220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6"/>
          <p:cNvCxnSpPr/>
          <p:nvPr/>
        </p:nvCxnSpPr>
        <p:spPr>
          <a:xfrm flipH="1">
            <a:off x="3683075" y="3980650"/>
            <a:ext cx="1015800" cy="625800"/>
          </a:xfrm>
          <a:prstGeom prst="straightConnector1">
            <a:avLst/>
          </a:prstGeom>
          <a:noFill/>
          <a:ln w="38100" cap="flat" cmpd="sng">
            <a:solidFill>
              <a:srgbClr val="339966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Population data in Wikidata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Many data entry methods.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Many dates.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Many geographies.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Many sources.</a:t>
            </a:r>
          </a:p>
          <a:p>
            <a:pPr marL="285750" indent="-285750"/>
            <a:endParaRPr lang="en-US" sz="1600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indent="-285750"/>
            <a:endParaRPr lang="en-US" sz="1600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indent="-285750"/>
            <a:endParaRPr lang="en-US" sz="1600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Means… </a:t>
            </a:r>
            <a:r>
              <a:rPr lang="en-AU" sz="1600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multiple population values per place item.</a:t>
            </a:r>
          </a:p>
          <a:p>
            <a:pPr marL="0" indent="0">
              <a:buNone/>
            </a:pPr>
            <a:endParaRPr sz="16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02" name="Google Shape;102;p17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979830" y="4568875"/>
            <a:ext cx="24783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Many </a:t>
            </a:r>
            <a:r>
              <a:rPr lang="en" sz="1000" i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population claims</a:t>
            </a:r>
            <a:endParaRPr sz="1000" i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6639CB92-03E0-8B19-5A5F-8B9E53D07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059" y="1116242"/>
            <a:ext cx="2216081" cy="3144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CFF36-8841-C283-5935-73EE5FF38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146"/>
          <a:stretch/>
        </p:blipFill>
        <p:spPr>
          <a:xfrm>
            <a:off x="4571325" y="2631520"/>
            <a:ext cx="2354716" cy="22600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New method - the Lua module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1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4"/>
              <a:buFont typeface="Roboto Light"/>
              <a:buAutoNum type="arabicPeriod"/>
            </a:pPr>
            <a:r>
              <a:rPr lang="en" sz="16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Chooses best population value from linked Wikidata item.</a:t>
            </a:r>
            <a:endParaRPr sz="1624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1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4"/>
              <a:buFont typeface="Roboto Light"/>
              <a:buAutoNum type="arabicPeriod"/>
            </a:pPr>
            <a:r>
              <a:rPr lang="en" sz="16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Collates value plus reference.</a:t>
            </a:r>
            <a:endParaRPr sz="1624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1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4"/>
              <a:buFont typeface="Roboto Light"/>
              <a:buAutoNum type="arabicPeriod"/>
            </a:pPr>
            <a:r>
              <a:rPr lang="en" sz="16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Formats and gives both to Wikipedia article Infobox.</a:t>
            </a:r>
            <a:endParaRPr sz="1624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24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24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happens whenever article Infobox </a:t>
            </a:r>
            <a:r>
              <a:rPr lang="en" sz="1624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pop</a:t>
            </a:r>
            <a:r>
              <a:rPr lang="en" sz="16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field is empty.</a:t>
            </a:r>
            <a:endParaRPr sz="1624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     </a:t>
            </a: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4" name="Google Shape;114;p18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4478425" y="4340275"/>
            <a:ext cx="24783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 i="1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PopulationFromWikidata module</a:t>
            </a:r>
            <a:endParaRPr sz="10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8412" y="2501325"/>
            <a:ext cx="4527602" cy="185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8432" y="1152469"/>
            <a:ext cx="4480825" cy="1046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4000" y="2810450"/>
            <a:ext cx="1959125" cy="2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7">
            <a:alphaModFix/>
          </a:blip>
          <a:srcRect r="40180"/>
          <a:stretch/>
        </p:blipFill>
        <p:spPr>
          <a:xfrm>
            <a:off x="883700" y="3110600"/>
            <a:ext cx="3250949" cy="1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7">
            <a:alphaModFix/>
          </a:blip>
          <a:srcRect l="60059"/>
          <a:stretch/>
        </p:blipFill>
        <p:spPr>
          <a:xfrm>
            <a:off x="914000" y="3263000"/>
            <a:ext cx="2170724" cy="1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Selecting a population value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priorities for selecting the best population value are:</a:t>
            </a:r>
            <a:endParaRPr sz="1624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1744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24"/>
              <a:buFont typeface="Roboto Light"/>
              <a:buAutoNum type="arabicPeriod"/>
            </a:pPr>
            <a:r>
              <a:rPr lang="en" sz="16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Value must have sufficient reference information.</a:t>
            </a:r>
            <a:endParaRPr sz="1624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1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4"/>
              <a:buFont typeface="Roboto Light"/>
              <a:buAutoNum type="arabicPeriod"/>
            </a:pPr>
            <a:r>
              <a:rPr lang="en" sz="16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ABS geography type matches Infobox place</a:t>
            </a:r>
            <a:r>
              <a:rPr lang="en" sz="1624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type </a:t>
            </a:r>
            <a:r>
              <a:rPr lang="en" sz="16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(with preference levels).</a:t>
            </a:r>
            <a:endParaRPr sz="1624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1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4"/>
              <a:buFont typeface="Roboto Light"/>
              <a:buAutoNum type="arabicPeriod"/>
            </a:pPr>
            <a:r>
              <a:rPr lang="en" sz="16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value is the most recent of those satisfying the above criteria.</a:t>
            </a:r>
            <a:endParaRPr sz="1624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24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     </a:t>
            </a:r>
            <a:endParaRPr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8" name="Google Shape;128;p19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4478425" y="4340275"/>
            <a:ext cx="24783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 i="1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M</a:t>
            </a:r>
            <a:r>
              <a:rPr lang="en" sz="1000" i="1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odule workflow</a:t>
            </a:r>
            <a:endParaRPr sz="10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000" y="1129500"/>
            <a:ext cx="4424412" cy="30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Geographic area mapping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38" name="Google Shape;138;p20"/>
          <p:cNvCxnSpPr/>
          <p:nvPr/>
        </p:nvCxnSpPr>
        <p:spPr>
          <a:xfrm>
            <a:off x="675" y="900900"/>
            <a:ext cx="91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502708" y="4417350"/>
            <a:ext cx="24783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 i="1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Mapping Infobox </a:t>
            </a:r>
            <a:r>
              <a:rPr lang="en" sz="10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type</a:t>
            </a:r>
            <a:r>
              <a:rPr lang="en" sz="1000" i="1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 to ASGS areas</a:t>
            </a:r>
            <a:endParaRPr sz="10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41" name="Google Shape;141;p20"/>
          <p:cNvGraphicFramePr/>
          <p:nvPr>
            <p:extLst>
              <p:ext uri="{D42A27DB-BD31-4B8C-83A1-F6EECF244321}">
                <p14:modId xmlns:p14="http://schemas.microsoft.com/office/powerpoint/2010/main" val="1657122603"/>
              </p:ext>
            </p:extLst>
          </p:nvPr>
        </p:nvGraphicFramePr>
        <p:xfrm>
          <a:off x="502708" y="1258200"/>
          <a:ext cx="7938535" cy="3112049"/>
        </p:xfrm>
        <a:graphic>
          <a:graphicData uri="http://schemas.openxmlformats.org/drawingml/2006/table">
            <a:tbl>
              <a:tblPr>
                <a:noFill/>
                <a:tableStyleId>{E5399619-1FAD-4D34-9276-F88C04B758D4}</a:tableStyleId>
              </a:tblPr>
              <a:tblGrid>
                <a:gridCol w="209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9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 b="1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"/>
                        </a:rPr>
                        <a:t>Infobox </a:t>
                      </a:r>
                      <a:r>
                        <a:rPr lang="en" sz="1620" b="1" i="1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"/>
                        </a:rPr>
                        <a:t>type</a:t>
                      </a:r>
                      <a:endParaRPr sz="1620" b="1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 b="1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"/>
                        </a:rPr>
                        <a:t>ABS Australian Statistical Geography Standard (</a:t>
                      </a:r>
                      <a:r>
                        <a:rPr lang="en" sz="1620" b="1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"/>
                          <a:hlinkClick r:id="rId4"/>
                        </a:rPr>
                        <a:t>ASGS</a:t>
                      </a:r>
                      <a:r>
                        <a:rPr lang="en" sz="1620" b="1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"/>
                        </a:rPr>
                        <a:t>) area</a:t>
                      </a:r>
                      <a:endParaRPr sz="1620" b="1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City</a:t>
                      </a:r>
                      <a:endParaRPr sz="162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Urban Centres and Localities (UCL)</a:t>
                      </a:r>
                      <a:endParaRPr sz="1620" baseline="3000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Suburb</a:t>
                      </a:r>
                      <a:endParaRPr sz="162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Suburbs and Localities (SAL)</a:t>
                      </a:r>
                      <a:endParaRPr sz="162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Town</a:t>
                      </a:r>
                      <a:endParaRPr sz="162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Roboto Light"/>
                        <a:buAutoNum type="arabicPeriod"/>
                      </a:pPr>
                      <a:r>
                        <a:rPr lang="en" sz="162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Urban Centres and Localities (UCL) </a:t>
                      </a:r>
                      <a:endParaRPr sz="162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Roboto Light"/>
                        <a:buAutoNum type="arabicPeriod"/>
                      </a:pPr>
                      <a:r>
                        <a:rPr lang="en" sz="162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Indigenous Locations (ILOC) or </a:t>
                      </a:r>
                      <a:endParaRPr sz="162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 dirty="0">
                          <a:solidFill>
                            <a:schemeClr val="dk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Suburbs and Localities (</a:t>
                      </a:r>
                      <a:r>
                        <a:rPr lang="en" sz="162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SAL)</a:t>
                      </a:r>
                      <a:endParaRPr sz="1620" baseline="3000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LGA</a:t>
                      </a:r>
                      <a:endParaRPr sz="162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Local Government Areas (LGA)</a:t>
                      </a:r>
                      <a:endParaRPr sz="162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Region</a:t>
                      </a:r>
                      <a:endParaRPr sz="162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2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  <a:sym typeface="Roboto Light"/>
                        </a:rPr>
                        <a:t>Local Government Areas (LGA) (or SA2?)</a:t>
                      </a:r>
                      <a:endParaRPr sz="162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  <a:sym typeface="Roboto Light"/>
                      </a:endParaRPr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533</Words>
  <Application>Microsoft Office PowerPoint</Application>
  <PresentationFormat>On-screen Show (16:9)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Roboto</vt:lpstr>
      <vt:lpstr>Roboto Light</vt:lpstr>
      <vt:lpstr>Roboto Medium</vt:lpstr>
      <vt:lpstr>Simple Light</vt:lpstr>
      <vt:lpstr>Populating Wikipedia Keeping population figures up-to-date in place articles </vt:lpstr>
      <vt:lpstr>The project</vt:lpstr>
      <vt:lpstr>The challenge</vt:lpstr>
      <vt:lpstr>The old method</vt:lpstr>
      <vt:lpstr>But…Wikidata!</vt:lpstr>
      <vt:lpstr>Population data in Wikidata</vt:lpstr>
      <vt:lpstr>New method - the Lua module</vt:lpstr>
      <vt:lpstr>Selecting a population value</vt:lpstr>
      <vt:lpstr>Geographic area mapping</vt:lpstr>
      <vt:lpstr>Module use</vt:lpstr>
      <vt:lpstr>Project outcomes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Populating Wikipedia Keeping population figures up-to-date in place articles </dc:title>
  <cp:lastModifiedBy>GIS Officer</cp:lastModifiedBy>
  <cp:revision>7</cp:revision>
  <dcterms:modified xsi:type="dcterms:W3CDTF">2023-02-12T08:00:50Z</dcterms:modified>
</cp:coreProperties>
</file>